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313" r:id="rId4"/>
    <p:sldId id="260" r:id="rId5"/>
    <p:sldId id="328" r:id="rId6"/>
    <p:sldId id="309" r:id="rId7"/>
    <p:sldId id="338" r:id="rId8"/>
    <p:sldId id="261" r:id="rId9"/>
    <p:sldId id="263" r:id="rId10"/>
    <p:sldId id="264" r:id="rId11"/>
    <p:sldId id="329" r:id="rId12"/>
    <p:sldId id="331" r:id="rId13"/>
    <p:sldId id="310" r:id="rId14"/>
    <p:sldId id="314" r:id="rId15"/>
    <p:sldId id="316" r:id="rId16"/>
    <p:sldId id="315" r:id="rId17"/>
    <p:sldId id="317" r:id="rId18"/>
    <p:sldId id="295" r:id="rId19"/>
    <p:sldId id="337" r:id="rId20"/>
    <p:sldId id="333" r:id="rId21"/>
    <p:sldId id="334" r:id="rId22"/>
    <p:sldId id="324" r:id="rId23"/>
    <p:sldId id="336" r:id="rId24"/>
    <p:sldId id="319" r:id="rId25"/>
    <p:sldId id="281" r:id="rId26"/>
    <p:sldId id="321" r:id="rId27"/>
    <p:sldId id="326" r:id="rId28"/>
    <p:sldId id="325" r:id="rId29"/>
    <p:sldId id="301" r:id="rId30"/>
    <p:sldId id="311" r:id="rId31"/>
    <p:sldId id="312" r:id="rId32"/>
    <p:sldId id="288" r:id="rId33"/>
    <p:sldId id="304" r:id="rId34"/>
    <p:sldId id="257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34" autoAdjust="0"/>
  </p:normalViewPr>
  <p:slideViewPr>
    <p:cSldViewPr>
      <p:cViewPr>
        <p:scale>
          <a:sx n="90" d="100"/>
          <a:sy n="90" d="100"/>
        </p:scale>
        <p:origin x="-10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A72A2-9F53-4845-B7A3-A3F0EB4937F2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1670E-F539-4A53-B75C-B8D8A9AACC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3F0FC-502D-43C9-842A-EB5471C7F965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4396C-C9BE-4364-AFE9-8A2631987F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36F99-371E-441D-BFDC-1A898420DEA3}" type="slidenum">
              <a:rPr lang="en-US" altLang="zh-TW" smtClean="0"/>
              <a:pPr/>
              <a:t>16</a:t>
            </a:fld>
            <a:endParaRPr lang="en-US" altLang="zh-TW" dirty="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D609F-D789-4881-B840-CA3B015D2C66}" type="slidenum">
              <a:rPr lang="en-US" altLang="zh-TW"/>
              <a:pPr/>
              <a:t>18</a:t>
            </a:fld>
            <a:endParaRPr lang="en-US" altLang="zh-TW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D609F-D789-4881-B840-CA3B015D2C66}" type="slidenum">
              <a:rPr lang="en-US" altLang="zh-TW"/>
              <a:pPr/>
              <a:t>19</a:t>
            </a:fld>
            <a:endParaRPr lang="en-US" altLang="zh-TW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536E2-ED25-4CA5-A5A8-CBFEDC3C147A}" type="slidenum">
              <a:rPr lang="en-US" altLang="zh-TW" smtClean="0">
                <a:solidFill>
                  <a:srgbClr val="000000"/>
                </a:solidFill>
                <a:latin typeface="Arial" pitchFamily="34" charset="0"/>
              </a:rPr>
              <a:pPr/>
              <a:t>29</a:t>
            </a:fld>
            <a:endParaRPr lang="en-US" altLang="zh-TW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75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36F99-371E-441D-BFDC-1A898420DEA3}" type="slidenum">
              <a:rPr lang="en-US" altLang="zh-TW" smtClean="0"/>
              <a:pPr/>
              <a:t>31</a:t>
            </a:fld>
            <a:endParaRPr lang="en-US" altLang="zh-TW" dirty="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4396C-C9BE-4364-AFE9-8A2631987F5A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3"/>
              </a:buBlip>
              <a:defRPr/>
            </a:pP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Web-based Easy System Management Tool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4396C-C9BE-4364-AFE9-8A2631987F5A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B16-6B27-457C-B89F-43B9AB674753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724C-E829-46DE-A667-1EEDD44781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6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圖片 8" descr="surveon logo_Colored_slogan_p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57950" y="5941923"/>
            <a:ext cx="2426686" cy="6875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B16-6B27-457C-B89F-43B9AB674753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724C-E829-46DE-A667-1EEDD44781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B16-6B27-457C-B89F-43B9AB674753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724C-E829-46DE-A667-1EEDD44781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B16-6B27-457C-B89F-43B9AB674753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724C-E829-46DE-A667-1EEDD44781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B16-6B27-457C-B89F-43B9AB674753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724C-E829-46DE-A667-1EEDD44781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B16-6B27-457C-B89F-43B9AB674753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724C-E829-46DE-A667-1EEDD44781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B16-6B27-457C-B89F-43B9AB674753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724C-E829-46DE-A667-1EEDD44781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B16-6B27-457C-B89F-43B9AB674753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724C-E829-46DE-A667-1EEDD44781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B16-6B27-457C-B89F-43B9AB674753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724C-E829-46DE-A667-1EEDD44781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B16-6B27-457C-B89F-43B9AB674753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724C-E829-46DE-A667-1EEDD44781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B16-6B27-457C-B89F-43B9AB674753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724C-E829-46DE-A667-1EEDD44781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A9B16-6B27-457C-B89F-43B9AB674753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D724C-E829-46DE-A667-1EEDD44781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그림 8" descr="3.png"/>
          <p:cNvPicPr>
            <a:picLocks noChangeAspect="1"/>
          </p:cNvPicPr>
          <p:nvPr userDrawn="1"/>
        </p:nvPicPr>
        <p:blipFill>
          <a:blip r:embed="rId1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52400" y="0"/>
            <a:ext cx="883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surveon logo_Colored_slogan_png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715272" y="330402"/>
            <a:ext cx="1264214" cy="358194"/>
          </a:xfrm>
          <a:prstGeom prst="rect">
            <a:avLst/>
          </a:prstGeom>
        </p:spPr>
      </p:pic>
      <p:sp>
        <p:nvSpPr>
          <p:cNvPr id="9" name="직사각형 9"/>
          <p:cNvSpPr/>
          <p:nvPr userDrawn="1"/>
        </p:nvSpPr>
        <p:spPr>
          <a:xfrm>
            <a:off x="152400" y="6721475"/>
            <a:ext cx="8839200" cy="136524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" pitchFamily="34" charset="0"/>
              <a:ea typeface="HY견고딕" pitchFamily="18" charset="-127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on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gif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763688" y="1844824"/>
            <a:ext cx="6552728" cy="115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3200"/>
              </a:lnSpc>
              <a:spcBef>
                <a:spcPct val="50000"/>
              </a:spcBef>
            </a:pPr>
            <a:r>
              <a:rPr lang="en-US" altLang="en-US" sz="4400" dirty="0" err="1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Surveon</a:t>
            </a:r>
            <a:r>
              <a:rPr lang="en-US" alt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 Enterprise Solution</a:t>
            </a:r>
          </a:p>
          <a:p>
            <a:pPr>
              <a:lnSpc>
                <a:spcPts val="3200"/>
              </a:lnSpc>
              <a:spcBef>
                <a:spcPct val="50000"/>
              </a:spcBef>
            </a:pPr>
            <a:r>
              <a:rPr lang="en-US" alt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with Milestone Introduction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51921" y="3366315"/>
            <a:ext cx="4392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latinLnBrk="0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  <a:cs typeface="Arial" pitchFamily="34" charset="0"/>
              </a:rPr>
              <a:t>Sales &amp; Marketing Department</a:t>
            </a:r>
            <a:endParaRPr lang="en-US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altLang="zh-TW" sz="3200" dirty="0" err="1" smtClean="0">
                <a:latin typeface="+mn-lt"/>
                <a:ea typeface="굴림" pitchFamily="50" charset="-127"/>
                <a:cs typeface="Arial" pitchFamily="34" charset="0"/>
              </a:rPr>
              <a:t>EonServ</a:t>
            </a:r>
            <a:r>
              <a:rPr lang="en-US" altLang="zh-TW" sz="3200" dirty="0" smtClean="0">
                <a:latin typeface="+mn-lt"/>
                <a:ea typeface="굴림" pitchFamily="50" charset="-127"/>
                <a:cs typeface="Arial" pitchFamily="34" charset="0"/>
              </a:rPr>
              <a:t> 5000 </a:t>
            </a:r>
            <a:r>
              <a:rPr lang="en-US" altLang="ko-KR" sz="3200" dirty="0" smtClean="0">
                <a:ea typeface="굴림" pitchFamily="50" charset="-127"/>
                <a:cs typeface="Arial" pitchFamily="34" charset="0"/>
              </a:rPr>
              <a:t>Series </a:t>
            </a:r>
            <a:r>
              <a:rPr lang="en-US" altLang="zh-TW" sz="3200" dirty="0" smtClean="0">
                <a:latin typeface="+mn-lt"/>
                <a:ea typeface="굴림" pitchFamily="50" charset="-127"/>
                <a:cs typeface="Arial" pitchFamily="34" charset="0"/>
              </a:rPr>
              <a:t>Front-view</a:t>
            </a:r>
            <a:endParaRPr lang="zh-TW" altLang="en-US" sz="3200" dirty="0">
              <a:latin typeface="+mn-lt"/>
            </a:endParaRPr>
          </a:p>
        </p:txBody>
      </p:sp>
      <p:pic>
        <p:nvPicPr>
          <p:cNvPr id="17" name="圖片 16" descr="CS51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365104"/>
            <a:ext cx="2302764" cy="720080"/>
          </a:xfrm>
          <a:prstGeom prst="rect">
            <a:avLst/>
          </a:prstGeom>
        </p:spPr>
      </p:pic>
      <p:pic>
        <p:nvPicPr>
          <p:cNvPr id="18" name="圖片 17" descr="CS52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134221"/>
            <a:ext cx="2304256" cy="950963"/>
          </a:xfrm>
          <a:prstGeom prst="rect">
            <a:avLst/>
          </a:prstGeom>
        </p:spPr>
      </p:pic>
      <p:pic>
        <p:nvPicPr>
          <p:cNvPr id="19" name="圖片 18" descr="EV5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043460"/>
            <a:ext cx="2264654" cy="786770"/>
          </a:xfrm>
          <a:prstGeom prst="rect">
            <a:avLst/>
          </a:prstGeom>
        </p:spPr>
      </p:pic>
      <p:sp>
        <p:nvSpPr>
          <p:cNvPr id="20" name="文字方塊 7"/>
          <p:cNvSpPr txBox="1">
            <a:spLocks noChangeArrowheads="1"/>
          </p:cNvSpPr>
          <p:nvPr/>
        </p:nvSpPr>
        <p:spPr bwMode="auto">
          <a:xfrm>
            <a:off x="3995936" y="2348880"/>
            <a:ext cx="15309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EonServ </a:t>
            </a: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 5012</a:t>
            </a:r>
            <a:endParaRPr lang="zh-TW" altLang="en-US" b="1" dirty="0">
              <a:solidFill>
                <a:schemeClr val="accent3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文字方塊 8"/>
          <p:cNvSpPr txBox="1">
            <a:spLocks noChangeArrowheads="1"/>
          </p:cNvSpPr>
          <p:nvPr/>
        </p:nvSpPr>
        <p:spPr bwMode="auto">
          <a:xfrm>
            <a:off x="6516216" y="2348880"/>
            <a:ext cx="147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EonServ </a:t>
            </a: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5016</a:t>
            </a:r>
            <a:endParaRPr lang="zh-TW" altLang="en-US" b="1" dirty="0">
              <a:solidFill>
                <a:schemeClr val="accent3"/>
              </a:solidFill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3491880" y="2420888"/>
            <a:ext cx="0" cy="28803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635896" y="4437112"/>
            <a:ext cx="216024" cy="360040"/>
          </a:xfrm>
          <a:prstGeom prst="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156176" y="3140968"/>
            <a:ext cx="216024" cy="360040"/>
          </a:xfrm>
          <a:prstGeom prst="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156176" y="4221088"/>
            <a:ext cx="216024" cy="360040"/>
          </a:xfrm>
          <a:prstGeom prst="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圖片 25" descr="EV50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284984"/>
            <a:ext cx="2232248" cy="545246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3635896" y="3356992"/>
            <a:ext cx="216024" cy="360040"/>
          </a:xfrm>
          <a:prstGeom prst="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 descr="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348880"/>
            <a:ext cx="2803474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/>
        </p:nvSpPr>
        <p:spPr bwMode="auto">
          <a:xfrm>
            <a:off x="179388" y="2133030"/>
            <a:ext cx="1465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EonServ 5012</a:t>
            </a:r>
            <a:endParaRPr lang="zh-TW" altLang="en-US" b="1" dirty="0">
              <a:solidFill>
                <a:schemeClr val="accent3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3" name="文字方塊 8"/>
          <p:cNvSpPr txBox="1">
            <a:spLocks noChangeArrowheads="1"/>
          </p:cNvSpPr>
          <p:nvPr/>
        </p:nvSpPr>
        <p:spPr bwMode="auto">
          <a:xfrm>
            <a:off x="173038" y="3779267"/>
            <a:ext cx="1477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EonServ 5016</a:t>
            </a:r>
            <a:endParaRPr lang="zh-TW" altLang="en-US" b="1" dirty="0">
              <a:solidFill>
                <a:schemeClr val="accent3"/>
              </a:solidFill>
              <a:ea typeface="굴림" pitchFamily="50" charset="-127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396"/>
          <a:stretch>
            <a:fillRect/>
          </a:stretch>
        </p:blipFill>
        <p:spPr bwMode="auto">
          <a:xfrm>
            <a:off x="4716016" y="1340768"/>
            <a:ext cx="4147741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953"/>
          <a:stretch>
            <a:fillRect/>
          </a:stretch>
        </p:blipFill>
        <p:spPr bwMode="auto">
          <a:xfrm>
            <a:off x="4788024" y="3356992"/>
            <a:ext cx="39604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4320480" cy="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475656" y="2636912"/>
            <a:ext cx="1872208" cy="79208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16852"/>
            <a:ext cx="4320480" cy="122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475656" y="4221088"/>
            <a:ext cx="1872208" cy="79208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251520" y="274638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zh-TW" sz="3200" dirty="0" smtClean="0">
                <a:solidFill>
                  <a:schemeClr val="bg1"/>
                </a:solidFill>
                <a:ea typeface="굴림" pitchFamily="50" charset="-127"/>
                <a:cs typeface="Arial" pitchFamily="34" charset="0"/>
              </a:rPr>
              <a:t>Rear-view &amp; Controller Brief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475"/>
          <a:stretch>
            <a:fillRect/>
          </a:stretch>
        </p:blipFill>
        <p:spPr bwMode="auto">
          <a:xfrm>
            <a:off x="1587809" y="2276872"/>
            <a:ext cx="572049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251520" y="274638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zh-TW" sz="3200" dirty="0" smtClean="0">
                <a:solidFill>
                  <a:schemeClr val="bg1"/>
                </a:solidFill>
                <a:ea typeface="굴림" pitchFamily="50" charset="-127"/>
                <a:cs typeface="Arial" pitchFamily="34" charset="0"/>
              </a:rPr>
              <a:t>Verifying the Status LEDs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360861"/>
            <a:ext cx="7772400" cy="1212155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b="1" dirty="0" smtClean="0">
                <a:solidFill>
                  <a:srgbClr val="0070C0"/>
                </a:solidFill>
                <a:latin typeface="Calibri" pitchFamily="34" charset="0"/>
              </a:rPr>
              <a:t>Feature Highlights</a:t>
            </a:r>
            <a:endParaRPr lang="zh-TW" altLang="en-US" sz="4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179511" y="1124744"/>
          <a:ext cx="8712968" cy="5146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altLang="zh-TW" sz="16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굴림" pitchFamily="50" charset="-127"/>
                          <a:cs typeface="Arial" pitchFamily="34" charset="0"/>
                        </a:rPr>
                        <a:t>. Server-storage Hybrid Design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2. </a:t>
                      </a:r>
                      <a:r>
                        <a:rPr lang="en-US" altLang="ko-KR" sz="1600" b="1" dirty="0" smtClean="0">
                          <a:solidFill>
                            <a:schemeClr val="accent3"/>
                          </a:solidFill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  <a:r>
                        <a:rPr lang="en-US" altLang="ko-KR" sz="16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re-loaded </a:t>
                      </a:r>
                      <a:r>
                        <a:rPr lang="en-US" altLang="zh-TW" sz="16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Milestone </a:t>
                      </a:r>
                      <a:r>
                        <a:rPr lang="en-US" altLang="zh-TW" sz="1600" b="1" kern="1200" dirty="0" err="1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XProtect</a:t>
                      </a:r>
                      <a:endParaRPr lang="zh-TW" altLang="en-US" sz="16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3. </a:t>
                      </a:r>
                      <a:r>
                        <a:rPr lang="en-US" altLang="zh-TW" sz="1600" b="1" kern="1200" dirty="0" err="1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Cableless</a:t>
                      </a:r>
                      <a:r>
                        <a:rPr lang="en-US" altLang="zh-TW" sz="1600" b="1" kern="1200" baseline="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Design</a:t>
                      </a:r>
                      <a:endParaRPr lang="zh-TW" altLang="en-US" sz="16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4. RAID</a:t>
                      </a:r>
                      <a:r>
                        <a:rPr lang="en-US" altLang="zh-TW" sz="1600" b="1" kern="1200" baseline="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Platform Virtualization</a:t>
                      </a:r>
                      <a:r>
                        <a:rPr lang="en-US" altLang="zh-TW" sz="16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3084">
                <a:tc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3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5. </a:t>
                      </a:r>
                      <a:r>
                        <a:rPr lang="en-US" altLang="zh-TW" sz="16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굴림" pitchFamily="50" charset="-127"/>
                          <a:cs typeface="Arial" pitchFamily="34" charset="0"/>
                        </a:rPr>
                        <a:t>Data Integrity with IDR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6. Easy</a:t>
                      </a:r>
                      <a:r>
                        <a:rPr lang="en-US" altLang="zh-TW" sz="1600" b="1" kern="1200" baseline="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to Expand Storage</a:t>
                      </a:r>
                      <a:endParaRPr lang="en-US" altLang="zh-TW" sz="16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7. User-Friendly</a:t>
                      </a:r>
                      <a:r>
                        <a:rPr lang="en-US" altLang="zh-TW" sz="1600" b="1" kern="1200" baseline="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GUI</a:t>
                      </a:r>
                      <a:endParaRPr lang="en-US" altLang="zh-TW" sz="16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1919">
                <a:tc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5620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3200" dirty="0" smtClean="0">
                <a:latin typeface="+mn-lt"/>
                <a:ea typeface="굴림" pitchFamily="50" charset="-127"/>
                <a:cs typeface="Arial" pitchFamily="34" charset="0"/>
              </a:rPr>
              <a:t>Feature Highlights</a:t>
            </a:r>
            <a:endParaRPr lang="en-US" altLang="ko-KR" sz="3200" dirty="0" smtClean="0">
              <a:solidFill>
                <a:srgbClr val="FF0000"/>
              </a:solidFill>
              <a:latin typeface="+mn-lt"/>
              <a:ea typeface="굴림" pitchFamily="50" charset="-127"/>
              <a:cs typeface="Arial" pitchFamily="34" charset="0"/>
            </a:endParaRPr>
          </a:p>
        </p:txBody>
      </p:sp>
      <p:sp>
        <p:nvSpPr>
          <p:cNvPr id="12" name="加號 11"/>
          <p:cNvSpPr/>
          <p:nvPr/>
        </p:nvSpPr>
        <p:spPr>
          <a:xfrm>
            <a:off x="1115616" y="2636912"/>
            <a:ext cx="307261" cy="276535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1834007" cy="432048"/>
          </a:xfrm>
          <a:prstGeom prst="rect">
            <a:avLst/>
          </a:prstGeom>
        </p:spPr>
      </p:pic>
      <p:pic>
        <p:nvPicPr>
          <p:cNvPr id="14" name="圖片 13" descr="HBA.png"/>
          <p:cNvPicPr>
            <a:picLocks noChangeAspect="1"/>
          </p:cNvPicPr>
          <p:nvPr/>
        </p:nvPicPr>
        <p:blipFill>
          <a:blip r:embed="rId3" cstate="print"/>
          <a:srcRect t="32585" b="9184"/>
          <a:stretch>
            <a:fillRect/>
          </a:stretch>
        </p:blipFill>
        <p:spPr>
          <a:xfrm>
            <a:off x="683568" y="2996952"/>
            <a:ext cx="1008537" cy="512397"/>
          </a:xfrm>
          <a:prstGeom prst="rect">
            <a:avLst/>
          </a:prstGeom>
        </p:spPr>
      </p:pic>
      <p:pic>
        <p:nvPicPr>
          <p:cNvPr id="64514" name="Picture 2" descr="XProtect GU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916832"/>
            <a:ext cx="1919744" cy="1512168"/>
          </a:xfrm>
          <a:prstGeom prst="rect">
            <a:avLst/>
          </a:prstGeom>
          <a:noFill/>
        </p:spPr>
      </p:pic>
      <p:pic>
        <p:nvPicPr>
          <p:cNvPr id="16" name="圖片 15" descr="ctrl-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0285" y="2169682"/>
            <a:ext cx="2039947" cy="1043293"/>
          </a:xfrm>
          <a:prstGeom prst="rect">
            <a:avLst/>
          </a:prstGeom>
        </p:spPr>
      </p:pic>
      <p:pic>
        <p:nvPicPr>
          <p:cNvPr id="17" name="Picture 24" descr="after virtual"/>
          <p:cNvPicPr>
            <a:picLocks noChangeAspect="1" noChangeArrowheads="1"/>
          </p:cNvPicPr>
          <p:nvPr/>
        </p:nvPicPr>
        <p:blipFill>
          <a:blip r:embed="rId6" cstate="print"/>
          <a:srcRect l="50769" t="16141"/>
          <a:stretch>
            <a:fillRect/>
          </a:stretch>
        </p:blipFill>
        <p:spPr bwMode="auto">
          <a:xfrm>
            <a:off x="6890152" y="1916832"/>
            <a:ext cx="18453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326" y="4725144"/>
            <a:ext cx="213042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19" descr="EV501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776" y="5082827"/>
            <a:ext cx="1872208" cy="650429"/>
          </a:xfrm>
          <a:prstGeom prst="rect">
            <a:avLst/>
          </a:prstGeom>
        </p:spPr>
      </p:pic>
      <p:pic>
        <p:nvPicPr>
          <p:cNvPr id="26" name="圖片 25" descr="D:\SS\ScreenCapture_ 2015-7-23 下午 02.17.21.png"/>
          <p:cNvPicPr/>
          <p:nvPr/>
        </p:nvPicPr>
        <p:blipFill>
          <a:blip r:embed="rId9" cstate="print"/>
          <a:srcRect t="5465"/>
          <a:stretch>
            <a:fillRect/>
          </a:stretch>
        </p:blipFill>
        <p:spPr bwMode="auto">
          <a:xfrm>
            <a:off x="4644008" y="4797152"/>
            <a:ext cx="2016224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712789"/>
            <a:ext cx="7772400" cy="1932235"/>
          </a:xfrm>
        </p:spPr>
        <p:txBody>
          <a:bodyPr>
            <a:noAutofit/>
          </a:bodyPr>
          <a:lstStyle/>
          <a:p>
            <a:endParaRPr lang="zh-TW" altLang="en-US" sz="4800" dirty="0" smtClean="0"/>
          </a:p>
          <a:p>
            <a:r>
              <a:rPr lang="en-US" altLang="zh-TW" sz="44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1. Server-storage Hybrid Design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AutoShape 4" descr="data:image/jpeg;base64,/9j/4AAQSkZJRgABAQAAAQABAAD/2wCEAAkGBhIQEBAUEBARExEUGBUUFBUUGBgVEBUQFxUVFhUUFxUXHCYeFxkjGhgUHy8hIycpLCwsFR8xNTAqNSYrLCkBCQoKDgwOGg8PGikkHCQtLCwsKSksLS0sLS0sKy0tLiwpLSwpKSwqLCwpLCksLCwpLCwtLCksKS0sLCwsLCwpLP/AABEIAJMBWAMBIgACEQEDEQH/xAAbAAEAAgMBAQAAAAAAAAAAAAAABAUCAwYBB//EAFEQAAEDAgEECgwJCgYDAQAAAAEAAgMEERIFBiExE0FRU1RhcZGSkxQVFiIyM1KBsbLR0gckNEKhwcLh8CM1Q1VicnOCotMXY3SDs+JFZMMl/8QAGgEBAAMBAQEAAAAAAAAAAAAAAAECAwQFBv/EAC8RAQABAgUDAgQFBQAAAAAAAAABAhEDEhMhUTFBkQQUIjNhsUJScYHBMqHR8PH/2gAMAwEAAhEDEQA/APuKIiAiIgIiICIiAiIgIiICIiAiIgIiICIiAiIgIiICIiAiIgLCaZrGlz3BrRpJJsAN0lZqJlQXid/L6wQSgV6uaoMomlsH37GPgk6dh06iduLj+byaulBRMxYRERAiIgIiICIiAiIgIiICIiAiIgIiICIiAiIgIiICIiAiIgIiICIiAiIgIiICIiAiIgKLlPxTuVvrNUpRcp+Kdyt9ZqJjqhQQB8TQdw+kqDQ1TqN+xyH4sfBcf0J2mk70do/N1arWsqHxbfxtlZVEAeCCPxucYVW8xdYoubo680bhHKT2MdDHn9CTqa471tB3zdR0WI6RWYTFhERECIiAiIgIiICIiAiIgIiICIiAiKpne90r2tLtH7TmgDCzRYDdJRMRdbIqxjJRt87nn6lgYJPKPTeoutklbIqtkcg+cPO55+tYdjv3w9N/tS5klboqpjJB+kb5y8/aWGwHymdKT30uZJXCKoYHDVJHzv8ArkWGwjy4+k/+4lzJK6RUzdGqWPnP1vWGxt32PpO/uJdOnK8RUjSBqnj5/a9YYYx+mj6R99LmnK+RUsLAbhkzTfaFnfaKyGTx+x1bUuZJXCXVR2JYHvmgbfeMA8+hR9hi3yHoRexRNUQjIv15dUbTGNU0Y5BGPqWAZBvkPRi91Rnp5Mv1X90uqG8On8tEAddhEAeXRpWGGn3yLoxe6mpTyZY5dDdQMo1kZjNpGE3b84eW3jVe2WAapoxybGPQ1e9lQ8IHOz2KNSnkyxyl0Pi2/jbK3qDFlGBrQBMyw3XC6y7bQ76znVdSnmGuaOW+op2vBDgDrGnSLHWCNsKHRV5p3COUnYjoY862E6mPPk7jvMVt7cQb6znWmpr6d7SDIw3FtOkWO0RthNSnmFZmme6/Rc5krLTIvyb5A6MDvH3u5o8h22eI7mtWXdBT76OY+xW1aOY8sZtCxRV3dDT76OZ3sXndDT75/S72Jq0fmjyi8LJFW90UHlnou9ixfnLTjXJYbpa63oTVw/zR5LwtEUejr45heKRrxutN1IWiRERAREQEREHN535xdjBsbHASPBI0hpIGgNBINiTt22lwjsuSk3NC8nbJqZblS/ha+V0fJ9pY3XJiVTd73o8CmcOJQe203AW9fN7ydtJf1ezrpveU0OvpGkfQl1nnl2e3p5nzKEcqS/q+LzzTe+sO2U/6vp+sn/uqwuvLpnk9vTzPmUHtjN+r6brJ/wC6hyhN+r6Xpzf3VOuvLpnk0KeZ8ygiun4BSc8v9xeivn4BR88v9xTbpdM0p0KeZ8ygurp9qhox1h9Mi8FbUcDouZ/vqVNVMZbG9jb6sTg2/JcrMOuLjSPoTNJo08z5lD7NqOBUPRd76OranapKEfyE+l6mXS6jPJoU/XzKEKyq4LQdX/2Xorarg1B1X/ZS7pdM8p0Kfr5ctl6okZ+UDWwyDWIrhh4wL6F9M+DbOV9bSEym8sbsBd5TbAtceOxseRfNs8PAPJ9S6/4E/k1R++z1F0YU3h5XrqYiuLOiyrloOe6KIs2YaWiRuJlgSPB1XNjpOpVfx7dpR/tM9ihf+UfyH0uV9UVbI7bJIxlzYY3Nbc7gxHSV5WJi1ZniVTN1d8e3aXqmexe3rvKpeqZ7Fa3Wl1ZGHhhkYJDpDC5okI3Q29yPMstWtW8q7DXb5B1Ufur349vsHVR+6rW68umrUXlWXrt+h6qP3Vjhr+ER9XH7itV4mrUXlWfH+Es6uP3F6ez+FNHJHHf1FZLRV1scTcUsjI26sT3Brb7lymrXyXlCw1/DP6IvcXtq/hn9EfuKRSZUhm8VNFJ+49rjbzFSUnFrjuXlXEVx11h8zYx6GLzY63hr+ZvuqxRRrV8l5V+Ct4a/mb7qxdFWHXWyeaw9AWOW844KMM2dzgZDhY1rXPe47ga0XO1zr2kzhp5TE1sgD5Wl7GPBZIWgkE4XC4tY8ytnxbX3sXl7sFZw6Xn+5YTQVWE4qt7xttdYtPOFZrCXUVXVrnuXlyGT8qvpK+PASGv0PbtHVdfZoZMTQd0L4ZX/AC+HlX2+i8WzkC9r0s3w4aU9G9ERdKwiIgIiIPlfwtfK6Pk+0q/LJ+LVH8OT1CrD4W/ldH+79pVuWT8WqP4cnqFceJ/U+j9J8j9kfNN3xGk/hM9CjT5zSOfK2mpXztidgkeHNY3GNbW4jd5HEouauclKKaki2dmy4I2YNOLHYC3LdR838twUjamGpkbFIyaV5DtBexxxNc3ytCjLvOy0YkZaYiq0W3nbjos3Z2x7FTStY4xzSCJxOh0Tzos4cost1RnE1lbFS4e+ewvxX0AgEhttu4afoVBHk10uS6l2EtdJJLVRA+E0Y8bNG1cA9JQzV7NFLlCxuyeBzd3YY2tZIOQ43lTlhWcauLX+k/t3/jy6yPL7TNVMLcMdM1pfIToxEFxba20ONQBna8NZLJSuZSvIAlL2l4a7wHuj2mnRt7ahUtG+bJtY9oJkqjLKN0gmzG9Fv0qFBDRy07BLlGowlrQ6F0x0OFu82M6dBG5tKIpgqxcTa09r9udv7WdDljOcwTsgZC6WSRmKMNIAL8Vg031CwJLuJWdNVOMQfKzY3YS5zL4sNr3FxrVHK0DK0I3KV1unZdBNHia5p1OBHOLKk22dGHNUzVMz3tZyebeSI65jqqrYJXyudga65bHECQ1rRtairWV8OTIDhDy1z/ycdy5xkdYCNl9Q0X4rlVOauW46WE01U9sMsLnAY+9D4ySWuadR2/oXuXsrxyikqIyXwQVI2R1ja1m9+L62i+taTEzVbs5qKqKcLNFs1t+frf8ARYx5yysliZVUpgbKcMbw9r24zqa6wGElZVWX5TNLFTU2zGHDshLxGA5wxBrbjSbKuzjypFVdjQ08jZZHTRv7w4sEbDdzyRq0LDOF9O1888FYIKqMEPaDokc0aGvjPhblwFEUxwtViVRe1V4jvtfp0jszzvypUMNHscLwHSxOP5QNLpCfEOA+knQukyfPI+MOli2J5vdmIPsL6O+GhcznDWOdTZOmlGC01PJJuM2yTuBdPTVbJW4o3te03GJpu240HSFWrpDXCm+JVvxsoc7/AAD+Npdh8Cnyao/fZ6i4/O7wD+Npdh8Cnyao/fZ6i2wejg9f/VD0/nN/IfS5UXwm5LFVU5MgP6R07RxOMYwnnsr135zfyH0uVfnd+csi/wAWX1AvMpm2LeOJ+0vA7rDMfLBmoIjKbSQh0M19YfD3rieUAHzrh8mgz5ToK5971U9RsY3KaKPBGLeYlbc6JJqSsq6aFpw5U2PYyNTZXOwTnzgm/mV9lqjbDXZCiYLMjMrG8jYgFeIimZmPxRPi3+fslZZWzrkZUGmpKU1M7Wh8l3iOKNp1YnEHTxca2Zu50mpllgngNPVRAOfGXB7Sx1sL2PHhDSOS6pcm5UipMrZSZUyMiM+wyxPkIYxzGtLS0Odo0H0FbMj1LarLU88Dg+CKnbAZG6Y3Suka/CHanWAOpZzRFp27Xv8A7sixknP2esc0U1A57WvLJ3GQNbGMdhhJAxuw98QNWpS587aiSaZlDRioZCcD5XSiJhkGlzGAtNyN1afgwHxE8c8//IuazbyfE11VDUZTqqOdk8jjG2o2CNzHWc2QA2BJGsjiVslGarbp+paHf5uZwNrYdka0sc1zo5I3aXMlabOaSNfLxrnvhSYHQ0QcAWmrhBB0gg4gQRuK1zQybTQxS9i1Dqhr5HOkkc8SEy2GLvgNJ1Hzqn+FSEPgo2u8F1VE02NjYhwOnaVMO0Y0W6IjqgZ9ZKp6V1DJRsjhqjOxrRCA0vYfCDmt1jVpsr/OPPQ0tVHTMpnTSSx448LrEyYy0MOjQ2wJLtq2pScj5l0dK/ZIofyg1Pe50jwP2S8nD5rKtrfz9S/6ST/kcpiqmrad7RPVKTW52y08MOz0vxyZ7o46djw7ER87HbQ21r8q0R531EE0MeUKRsLZ3YIpI5NkZsh1Mfua9aj521Ap8pZMqJdEAEsTnnwWSOHek7l/slac+spxVXYVNTyMlmfURSfk3B+CNmLE8kHvdY18ammimbbdb78f8ELOarrO3NHgpY3ljZtgBkAEjSDie4/MI3OJdBLlMdsKKOWlj7IfA9+yXxPiIvija62ka9PGo2Wz/wDt5M/hVHoK8yr+fKH+BN6Sm0xEW/DP8impMq5QGVazBSRuk2OIOiM1mNYPBeHW0k7nGvorz3unXbTyrjIK6ODLlYZpGRh9PEWl5DWnDa9idC7N5u08izxt7bdo+yJcNXfL4eVfbqLxbOQL4jXfL4eVfbqLxbOQL1vSfLhpT0b0RF1LCIiAiIg+V/C38ro/3ftKMVbfCxktxfTT/MZ3rjtNN7gniP1KqbW0ej40OZcWLHxPo/RVRpQ0tpYwbiOMEbYa0H0L2WnY4guYxxGouaCRyEjQt3ZVJwtvMnZNJwtvMs7S7M1LArW2mYG4AxoZ5IAw6dejUt+z0vC2cy92Wl4XGlpM1LUxoaAAAANAA0ADiCj9r4sWPYo8evFhbivy2upuyU3C40xU3C403L0yjmJuLFhGK1sVhiw7l9xZ3W74vwqNLQcKiROaEKooo5LGSNjyNWJodbnC2CMWw2GHVaww23LKTgg4VEmxQ8JiQvSg09DHGSY42MJ14WgX5ljNk2F7w98UbnjU4tBdzqw2GLhMXOmwRcJi503R8NrIksTXtLXtDmnWCLgjkK8ggbG0NY0NaNQaLAeZTOxo+ERc6dix8Ii50TeL3cpnb4B/G0ux+BX5NUfvs9RcvnJRbIx+BzXBui423HQGjdJXefBnm9JR0zxKC1z3NdY6wAwD2rowujyPXTetVu/Ob+Q+lyupaVjnMc5jXOYSWOIBc0kWJadrQquqpizKJLtAOjTqsSSDyWK6LsMb9FzrxsW+Z4M9UCWkje5j3Ma57LljiAXNJ0HCdq+hJaVjnMe5jS9l8DiLubcWNjtXCndhDfYuknYX+bF0lnuqrK/JcNQAJ4Y5QNQe0OtyX1LZTUrImhkbGsYNTWgBo8wU/sH/ADI+knYB8uPpBN7WECmpGRNwxsaxtybNFhiJuTYbZKi5QyFTVBBnp4ZXDQC9gc625c6bK47APlx9IJ2vPlM6QS8xNxApaRkTQyJjGMGprAGtHmCxqqOOUNEsbXhpDm4gDZ41OF9RCsO17vKZ0gna526zpBN+oirQ6ijMglMbTK1pYH278MJuWg7l1YdrnbrekE7XP/Z5wo3EGppmStLJGNew62uAc0+YqLk7IVNTEmCniiJ1ljQCeK+uyt+1z/2ecJ2uf+zzhTebWFfJRRukZI6NpkYCGPI79odrAO1dH0UZkbIY2mVoLWvI79rTrAO0FP7Xv4ucLzte/i5wl5FRlHINNUlpnp4pS3Q0vaCQNy+4pjxZvmUvsB+4OcLw5NeQ7UABckkJMzI+e13y+HlX26i8WzkC+MzULn17LDQ27if2Rouvs1F4tnIF7npflw1p6N6Ii6lhERAREQYyxBwLXAOadBBFwRuEFUVTmRSO8GCJp4mAj6VfoostFUx0ly5zAp97i6DVDbm1QxyPZKym73yrNOkNI0ecrtFpko43G7o2E7paCechMsLRi1R3ly/c9kzyKXpfenc1kw/Mpul966hlFGL2jYL67NA+pau1MG8RdBvsUZYW1quXOdy2Td7pukPanclk0/o6fpD2rpWZNibqijHIxo+pajkOn4PB1bPYmWDWq5c93HZO3qn6Q9qdxeTt6g6Q9q6NmR4G6oIRyMaPqWHaGn3iPohMsJ16uXPdxGTt5h6f3p3C5P3mLp/eujZkaAaoIuiD6Qtfc9TbxHzKMsGvVyoDmDk/eI+n968/w+oN4Z0z7V0TMhU4vaCPT+yD6Vr7mqXeGfT7UyQnXr5UP+HdBvA6Z9qf4cUO8/1u9q6Bmb1ML2hZp8/pWvuXpd5HO72pkg9xXyg5NzPpqdwdFCMQ0tLjiwndAJtfjVvsZ3FpZm5TC9oW6eN3tWHczT+Qem/2qcqs4szvLXlHIcdQBsseK2o6nDzhV/cNTb0/rH+1W7M3acfo78rnH61r7mKfyX9Y/wB5VnCpneYUmYnrCs7hqbe5Osd7V53C029y9Y5W7M3IBfvX6f8AMfo5O+WHczDuzdbJ7yro0cI+HhV9w1N5E3WOXncLT+TP1jlcszehG++eSS/rLX3NReXUddJ7yaFHB8PCq7hqfcn6w+xedw0H/sdYfYrhub0YBs+fTt7LISOS5WiqyMI24hNOSC3QZCWnvgNIUaFHB8PCsOZVP5VR1n3LzuLp/LqOs+5XFGe8b5/SVtuo0aOGunTwou4uDfKnrP8AqgzJhOqWp6we6r4C6guLqlxjiJbC02lkGtx8hn1lNCjhWqiiOykjzYjeXbC6qe1pw49laGl22B3husxmh/qx/usP2F2cEDY2hrAGtGgAarLYp9vh8MbQ4c5ocdZ1jPdXnckfKrOmz3V3KJ7fD4LQ4Y5pny6zpM9idypHzqs8Rcyx5dC7lE9vh8FoctkzNmziS3CCQXEm8j7agTtNG4PpXUNFgvUW0REbQkREUgiIgIiICIiAiIgIiICIiAiIgIiICIiAiIgIiICIiAiIgIiICiZU8U7+X1gpaiZU8U7+X1giY6oVH4Dfxtlb2tvqWmiF2Nt+NJUOaodUSGCBxDB4+Yah/ltPlH7+WkOiarFRK+peYac2jBtPN/8ANm64/Rr3Ab+np2xtDWANaBYAbixpKRkTGsjaGtGofWd08a3K7nmbiIiIEREBERAREQEREBERAREQEREBERAREQEREBERAREQEREBERAREQEREBERAREQFEyp4p38vrBS1orabZI3MuW32xrGkHRxoQo4XOmAhhNmjx0g2r6cDeNXtJRsiaGxtDWj6TundKUtK2JgawWaPxc7pW5EzNxERE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336103" y="715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7942" name="AutoShape 6" descr="data:image/jpeg;base64,/9j/4AAQSkZJRgABAQAAAQABAAD/2wCEAAkGBhIQEBAUEBARExEUGBUUFBUUGBgVEBUQFxUVFhUUFxUXHCYeFxkjGhgUHy8hIycpLCwsFR8xNTAqNSYrLCkBCQoKDgwOGg8PGikkHCQtLCwsKSksLS0sLS0sKy0tLiwpLSwpKSwqLCwpLCksLCwpLCwtLCksKS0sLCwsLCwpLP/AABEIAJMBWAMBIgACEQEDEQH/xAAbAAEAAgMBAQAAAAAAAAAAAAAABAUCAwYBB//EAFEQAAEDAgEECgwJCgYDAQAAAAEAAgMEERIFBiExE0FRU1RhcZGSkxQVFiIyM1KBsbLR0gckNEKhwcLh8CM1Q1VicnOCotMXY3SDs+JFZMMl/8QAGgEBAAMBAQEAAAAAAAAAAAAAAAECAwQFBv/EAC8RAQABAgUDAgQFBQAAAAAAAAABAhEDEhMhUTFBkQQUIjNhsUJScYHBMqHR8PH/2gAMAwEAAhEDEQA/APuKIiAiIgIiICIiAiIgIiICIiAiIgIiICIiAiIgIiICIiAiIgLCaZrGlz3BrRpJJsAN0lZqJlQXid/L6wQSgV6uaoMomlsH37GPgk6dh06iduLj+byaulBRMxYRERAiIgIiICIiAiIgIiICIiAiIgIiICIiAiIgIiICIiAiIgIiICIiAiIgIiICIiAiIgKLlPxTuVvrNUpRcp+Kdyt9ZqJjqhQQB8TQdw+kqDQ1TqN+xyH4sfBcf0J2mk70do/N1arWsqHxbfxtlZVEAeCCPxucYVW8xdYoubo680bhHKT2MdDHn9CTqa471tB3zdR0WI6RWYTFhERECIiAiIgIiICIiAiIgIiICIiAiKpne90r2tLtH7TmgDCzRYDdJRMRdbIqxjJRt87nn6lgYJPKPTeoutklbIqtkcg+cPO55+tYdjv3w9N/tS5klboqpjJB+kb5y8/aWGwHymdKT30uZJXCKoYHDVJHzv8ArkWGwjy4+k/+4lzJK6RUzdGqWPnP1vWGxt32PpO/uJdOnK8RUjSBqnj5/a9YYYx+mj6R99LmnK+RUsLAbhkzTfaFnfaKyGTx+x1bUuZJXCXVR2JYHvmgbfeMA8+hR9hi3yHoRexRNUQjIv15dUbTGNU0Y5BGPqWAZBvkPRi91Rnp5Mv1X90uqG8On8tEAddhEAeXRpWGGn3yLoxe6mpTyZY5dDdQMo1kZjNpGE3b84eW3jVe2WAapoxybGPQ1e9lQ8IHOz2KNSnkyxyl0Pi2/jbK3qDFlGBrQBMyw3XC6y7bQ76znVdSnmGuaOW+op2vBDgDrGnSLHWCNsKHRV5p3COUnYjoY862E6mPPk7jvMVt7cQb6znWmpr6d7SDIw3FtOkWO0RthNSnmFZmme6/Rc5krLTIvyb5A6MDvH3u5o8h22eI7mtWXdBT76OY+xW1aOY8sZtCxRV3dDT76OZ3sXndDT75/S72Jq0fmjyi8LJFW90UHlnou9ixfnLTjXJYbpa63oTVw/zR5LwtEUejr45heKRrxutN1IWiRERAREQEREHN535xdjBsbHASPBI0hpIGgNBINiTt22lwjsuSk3NC8nbJqZblS/ha+V0fJ9pY3XJiVTd73o8CmcOJQe203AW9fN7ydtJf1ezrpveU0OvpGkfQl1nnl2e3p5nzKEcqS/q+LzzTe+sO2U/6vp+sn/uqwuvLpnk9vTzPmUHtjN+r6brJ/wC6hyhN+r6Xpzf3VOuvLpnk0KeZ8ygiun4BSc8v9xeivn4BR88v9xTbpdM0p0KeZ8ygurp9qhox1h9Mi8FbUcDouZ/vqVNVMZbG9jb6sTg2/JcrMOuLjSPoTNJo08z5lD7NqOBUPRd76OranapKEfyE+l6mXS6jPJoU/XzKEKyq4LQdX/2Xorarg1B1X/ZS7pdM8p0Kfr5ctl6okZ+UDWwyDWIrhh4wL6F9M+DbOV9bSEym8sbsBd5TbAtceOxseRfNs8PAPJ9S6/4E/k1R++z1F0YU3h5XrqYiuLOiyrloOe6KIs2YaWiRuJlgSPB1XNjpOpVfx7dpR/tM9ihf+UfyH0uV9UVbI7bJIxlzYY3Nbc7gxHSV5WJi1ZniVTN1d8e3aXqmexe3rvKpeqZ7Fa3Wl1ZGHhhkYJDpDC5okI3Q29yPMstWtW8q7DXb5B1Ufur349vsHVR+6rW68umrUXlWXrt+h6qP3Vjhr+ER9XH7itV4mrUXlWfH+Es6uP3F6ez+FNHJHHf1FZLRV1scTcUsjI26sT3Brb7lymrXyXlCw1/DP6IvcXtq/hn9EfuKRSZUhm8VNFJ+49rjbzFSUnFrjuXlXEVx11h8zYx6GLzY63hr+ZvuqxRRrV8l5V+Ct4a/mb7qxdFWHXWyeaw9AWOW844KMM2dzgZDhY1rXPe47ga0XO1zr2kzhp5TE1sgD5Wl7GPBZIWgkE4XC4tY8ytnxbX3sXl7sFZw6Xn+5YTQVWE4qt7xttdYtPOFZrCXUVXVrnuXlyGT8qvpK+PASGv0PbtHVdfZoZMTQd0L4ZX/AC+HlX2+i8WzkC9r0s3w4aU9G9ERdKwiIgIiIPlfwtfK6Pk+0q/LJ+LVH8OT1CrD4W/ldH+79pVuWT8WqP4cnqFceJ/U+j9J8j9kfNN3xGk/hM9CjT5zSOfK2mpXztidgkeHNY3GNbW4jd5HEouauclKKaki2dmy4I2YNOLHYC3LdR838twUjamGpkbFIyaV5DtBexxxNc3ytCjLvOy0YkZaYiq0W3nbjos3Z2x7FTStY4xzSCJxOh0Tzos4cost1RnE1lbFS4e+ewvxX0AgEhttu4afoVBHk10uS6l2EtdJJLVRA+E0Y8bNG1cA9JQzV7NFLlCxuyeBzd3YY2tZIOQ43lTlhWcauLX+k/t3/jy6yPL7TNVMLcMdM1pfIToxEFxba20ONQBna8NZLJSuZSvIAlL2l4a7wHuj2mnRt7ahUtG+bJtY9oJkqjLKN0gmzG9Fv0qFBDRy07BLlGowlrQ6F0x0OFu82M6dBG5tKIpgqxcTa09r9udv7WdDljOcwTsgZC6WSRmKMNIAL8Vg031CwJLuJWdNVOMQfKzY3YS5zL4sNr3FxrVHK0DK0I3KV1unZdBNHia5p1OBHOLKk22dGHNUzVMz3tZyebeSI65jqqrYJXyudga65bHECQ1rRtairWV8OTIDhDy1z/ycdy5xkdYCNl9Q0X4rlVOauW46WE01U9sMsLnAY+9D4ySWuadR2/oXuXsrxyikqIyXwQVI2R1ja1m9+L62i+taTEzVbs5qKqKcLNFs1t+frf8ARYx5yysliZVUpgbKcMbw9r24zqa6wGElZVWX5TNLFTU2zGHDshLxGA5wxBrbjSbKuzjypFVdjQ08jZZHTRv7w4sEbDdzyRq0LDOF9O1888FYIKqMEPaDokc0aGvjPhblwFEUxwtViVRe1V4jvtfp0jszzvypUMNHscLwHSxOP5QNLpCfEOA+knQukyfPI+MOli2J5vdmIPsL6O+GhcznDWOdTZOmlGC01PJJuM2yTuBdPTVbJW4o3te03GJpu240HSFWrpDXCm+JVvxsoc7/AAD+Npdh8Cnyao/fZ6i4/O7wD+Npdh8Cnyao/fZ6i2wejg9f/VD0/nN/IfS5UXwm5LFVU5MgP6R07RxOMYwnnsr135zfyH0uVfnd+csi/wAWX1AvMpm2LeOJ+0vA7rDMfLBmoIjKbSQh0M19YfD3rieUAHzrh8mgz5ToK5971U9RsY3KaKPBGLeYlbc6JJqSsq6aFpw5U2PYyNTZXOwTnzgm/mV9lqjbDXZCiYLMjMrG8jYgFeIimZmPxRPi3+fslZZWzrkZUGmpKU1M7Wh8l3iOKNp1YnEHTxca2Zu50mpllgngNPVRAOfGXB7Sx1sL2PHhDSOS6pcm5UipMrZSZUyMiM+wyxPkIYxzGtLS0Odo0H0FbMj1LarLU88Dg+CKnbAZG6Y3Suka/CHanWAOpZzRFp27Xv8A7sixknP2esc0U1A57WvLJ3GQNbGMdhhJAxuw98QNWpS587aiSaZlDRioZCcD5XSiJhkGlzGAtNyN1afgwHxE8c8//IuazbyfE11VDUZTqqOdk8jjG2o2CNzHWc2QA2BJGsjiVslGarbp+paHf5uZwNrYdka0sc1zo5I3aXMlabOaSNfLxrnvhSYHQ0QcAWmrhBB0gg4gQRuK1zQybTQxS9i1Dqhr5HOkkc8SEy2GLvgNJ1Hzqn+FSEPgo2u8F1VE02NjYhwOnaVMO0Y0W6IjqgZ9ZKp6V1DJRsjhqjOxrRCA0vYfCDmt1jVpsr/OPPQ0tVHTMpnTSSx448LrEyYy0MOjQ2wJLtq2pScj5l0dK/ZIofyg1Pe50jwP2S8nD5rKtrfz9S/6ST/kcpiqmrad7RPVKTW52y08MOz0vxyZ7o46djw7ER87HbQ21r8q0R531EE0MeUKRsLZ3YIpI5NkZsh1Mfua9aj521Ap8pZMqJdEAEsTnnwWSOHek7l/slac+spxVXYVNTyMlmfURSfk3B+CNmLE8kHvdY18ammimbbdb78f8ELOarrO3NHgpY3ljZtgBkAEjSDie4/MI3OJdBLlMdsKKOWlj7IfA9+yXxPiIvija62ka9PGo2Wz/wDt5M/hVHoK8yr+fKH+BN6Sm0xEW/DP8impMq5QGVazBSRuk2OIOiM1mNYPBeHW0k7nGvorz3unXbTyrjIK6ODLlYZpGRh9PEWl5DWnDa9idC7N5u08izxt7bdo+yJcNXfL4eVfbqLxbOQL4jXfL4eVfbqLxbOQL1vSfLhpT0b0RF1LCIiAiIg+V/C38ro/3ftKMVbfCxktxfTT/MZ3rjtNN7gniP1KqbW0ej40OZcWLHxPo/RVRpQ0tpYwbiOMEbYa0H0L2WnY4guYxxGouaCRyEjQt3ZVJwtvMnZNJwtvMs7S7M1LArW2mYG4AxoZ5IAw6dejUt+z0vC2cy92Wl4XGlpM1LUxoaAAAANAA0ADiCj9r4sWPYo8evFhbivy2upuyU3C40xU3C403L0yjmJuLFhGK1sVhiw7l9xZ3W74vwqNLQcKiROaEKooo5LGSNjyNWJodbnC2CMWw2GHVaww23LKTgg4VEmxQ8JiQvSg09DHGSY42MJ14WgX5ljNk2F7w98UbnjU4tBdzqw2GLhMXOmwRcJi503R8NrIksTXtLXtDmnWCLgjkK8ggbG0NY0NaNQaLAeZTOxo+ERc6dix8Ii50TeL3cpnb4B/G0ux+BX5NUfvs9RcvnJRbIx+BzXBui423HQGjdJXefBnm9JR0zxKC1z3NdY6wAwD2rowujyPXTetVu/Ob+Q+lyupaVjnMc5jXOYSWOIBc0kWJadrQquqpizKJLtAOjTqsSSDyWK6LsMb9FzrxsW+Z4M9UCWkje5j3Ma57LljiAXNJ0HCdq+hJaVjnMe5jS9l8DiLubcWNjtXCndhDfYuknYX+bF0lnuqrK/JcNQAJ4Y5QNQe0OtyX1LZTUrImhkbGsYNTWgBo8wU/sH/ADI+knYB8uPpBN7WECmpGRNwxsaxtybNFhiJuTYbZKi5QyFTVBBnp4ZXDQC9gc625c6bK47APlx9IJ2vPlM6QS8xNxApaRkTQyJjGMGprAGtHmCxqqOOUNEsbXhpDm4gDZ41OF9RCsO17vKZ0gna526zpBN+oirQ6ijMglMbTK1pYH278MJuWg7l1YdrnbrekE7XP/Z5wo3EGppmStLJGNew62uAc0+YqLk7IVNTEmCniiJ1ljQCeK+uyt+1z/2ecJ2uf+zzhTebWFfJRRukZI6NpkYCGPI79odrAO1dH0UZkbIY2mVoLWvI79rTrAO0FP7Xv4ucLzte/i5wl5FRlHINNUlpnp4pS3Q0vaCQNy+4pjxZvmUvsB+4OcLw5NeQ7UABckkJMzI+e13y+HlX26i8WzkC+MzULn17LDQ27if2Rouvs1F4tnIF7npflw1p6N6Ii6lhERAREQYyxBwLXAOadBBFwRuEFUVTmRSO8GCJp4mAj6VfoostFUx0ly5zAp97i6DVDbm1QxyPZKym73yrNOkNI0ecrtFpko43G7o2E7paCechMsLRi1R3ly/c9kzyKXpfenc1kw/Mpul966hlFGL2jYL67NA+pau1MG8RdBvsUZYW1quXOdy2Td7pukPanclk0/o6fpD2rpWZNibqijHIxo+pajkOn4PB1bPYmWDWq5c93HZO3qn6Q9qdxeTt6g6Q9q6NmR4G6oIRyMaPqWHaGn3iPohMsJ16uXPdxGTt5h6f3p3C5P3mLp/eujZkaAaoIuiD6Qtfc9TbxHzKMsGvVyoDmDk/eI+n968/w+oN4Z0z7V0TMhU4vaCPT+yD6Vr7mqXeGfT7UyQnXr5UP+HdBvA6Z9qf4cUO8/1u9q6Bmb1ML2hZp8/pWvuXpd5HO72pkg9xXyg5NzPpqdwdFCMQ0tLjiwndAJtfjVvsZ3FpZm5TC9oW6eN3tWHczT+Qem/2qcqs4szvLXlHIcdQBsseK2o6nDzhV/cNTb0/rH+1W7M3acfo78rnH61r7mKfyX9Y/wB5VnCpneYUmYnrCs7hqbe5Osd7V53C029y9Y5W7M3IBfvX6f8AMfo5O+WHczDuzdbJ7yro0cI+HhV9w1N5E3WOXncLT+TP1jlcszehG++eSS/rLX3NReXUddJ7yaFHB8PCq7hqfcn6w+xedw0H/sdYfYrhub0YBs+fTt7LISOS5WiqyMI24hNOSC3QZCWnvgNIUaFHB8PCsOZVP5VR1n3LzuLp/LqOs+5XFGe8b5/SVtuo0aOGunTwou4uDfKnrP8AqgzJhOqWp6we6r4C6guLqlxjiJbC02lkGtx8hn1lNCjhWqiiOykjzYjeXbC6qe1pw49laGl22B3husxmh/qx/usP2F2cEDY2hrAGtGgAarLYp9vh8MbQ4c5ocdZ1jPdXnckfKrOmz3V3KJ7fD4LQ4Y5pny6zpM9idypHzqs8Rcyx5dC7lE9vh8FoctkzNmziS3CCQXEm8j7agTtNG4PpXUNFgvUW0REbQkREUgiIgIiICIiAiIgIiICIiAiIgIiICIiAiIgIiICIiAiIgIiICiZU8U7+X1gpaiZU8U7+X1giY6oVH4Dfxtlb2tvqWmiF2Nt+NJUOaodUSGCBxDB4+Yah/ltPlH7+WkOiarFRK+peYac2jBtPN/8ANm64/Rr3Ab+np2xtDWANaBYAbixpKRkTGsjaGtGofWd08a3K7nmbiIiIEREBERAREQEREBERAREQEREBERAREQEREBERAREQEREBERAREQEREBERAREQFEyp4p38vrBS1orabZI3MuW32xrGkHRxoQo4XOmAhhNmjx0g2r6cDeNXtJRsiaGxtDWj6TundKUtK2JgawWaPxc7pW5EzNxERE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336103" y="715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180528" y="3135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1" name="標題 1"/>
          <p:cNvSpPr txBox="1">
            <a:spLocks/>
          </p:cNvSpPr>
          <p:nvPr/>
        </p:nvSpPr>
        <p:spPr>
          <a:xfrm>
            <a:off x="179512" y="18864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3200" dirty="0" smtClean="0">
                <a:solidFill>
                  <a:schemeClr val="bg1"/>
                </a:solidFill>
                <a:ea typeface="굴림" pitchFamily="50" charset="-127"/>
                <a:cs typeface="Arial" pitchFamily="34" charset="0"/>
              </a:rPr>
              <a:t>Server-storage Hybrid Design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79512" y="1124744"/>
            <a:ext cx="85176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3"/>
              </a:buBlip>
              <a:defRPr/>
            </a:pPr>
            <a:r>
              <a:rPr lang="en-US" altLang="zh-TW" sz="20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Highly integrated, low maintenance design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3"/>
              </a:buBlip>
              <a:defRPr/>
            </a:pPr>
            <a:r>
              <a:rPr lang="en-US" altLang="zh-TW" sz="20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Easy installation without the need to add card or internal cable connection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3"/>
              </a:buBlip>
              <a:defRPr/>
            </a:pPr>
            <a:r>
              <a:rPr lang="en-US" altLang="zh-TW" sz="20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Simplified server and storage management via single GUI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4932040" y="3623538"/>
            <a:ext cx="73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chemeClr val="accent3"/>
                </a:solidFill>
                <a:cs typeface="Arial" pitchFamily="34" charset="0"/>
              </a:rPr>
              <a:t>Server</a:t>
            </a:r>
            <a:endParaRPr lang="zh-TW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292080" y="4725144"/>
            <a:ext cx="238302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70C0"/>
                </a:solidFill>
              </a:rPr>
              <a:t>Legacy Server + RAID card</a:t>
            </a:r>
            <a:endParaRPr lang="zh-TW" altLang="en-US" sz="1600" b="1" dirty="0">
              <a:solidFill>
                <a:srgbClr val="0070C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259632" y="5013176"/>
            <a:ext cx="179882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70C0"/>
                </a:solidFill>
              </a:rPr>
              <a:t>Infortrend EonServ</a:t>
            </a:r>
            <a:endParaRPr lang="zh-TW" altLang="en-US" sz="1600" b="1" dirty="0">
              <a:solidFill>
                <a:srgbClr val="0070C0"/>
              </a:solidFill>
            </a:endParaRPr>
          </a:p>
        </p:txBody>
      </p:sp>
      <p:sp>
        <p:nvSpPr>
          <p:cNvPr id="27" name="加號 26"/>
          <p:cNvSpPr/>
          <p:nvPr/>
        </p:nvSpPr>
        <p:spPr>
          <a:xfrm>
            <a:off x="6292769" y="3983462"/>
            <a:ext cx="307261" cy="276535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6876256" y="3623538"/>
            <a:ext cx="1047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chemeClr val="accent3"/>
                </a:solidFill>
                <a:cs typeface="Arial" pitchFamily="34" charset="0"/>
              </a:rPr>
              <a:t>RAID Card</a:t>
            </a:r>
            <a:endParaRPr lang="zh-TW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29" name="圖片 28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117246"/>
            <a:ext cx="1834007" cy="432048"/>
          </a:xfrm>
          <a:prstGeom prst="rect">
            <a:avLst/>
          </a:prstGeom>
        </p:spPr>
      </p:pic>
      <p:pic>
        <p:nvPicPr>
          <p:cNvPr id="30" name="圖片 29" descr="HBA.png"/>
          <p:cNvPicPr>
            <a:picLocks noChangeAspect="1"/>
          </p:cNvPicPr>
          <p:nvPr/>
        </p:nvPicPr>
        <p:blipFill>
          <a:blip r:embed="rId5" cstate="print"/>
          <a:srcRect t="32585" b="9184"/>
          <a:stretch>
            <a:fillRect/>
          </a:stretch>
        </p:blipFill>
        <p:spPr>
          <a:xfrm>
            <a:off x="6838192" y="4077072"/>
            <a:ext cx="1008537" cy="512397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971600" y="3573016"/>
            <a:ext cx="2567395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altLang="zh-TW" sz="1600" b="1" dirty="0" smtClean="0">
                <a:solidFill>
                  <a:schemeClr val="accent3"/>
                </a:solidFill>
                <a:cs typeface="Arial" pitchFamily="34" charset="0"/>
              </a:rPr>
              <a:t>RAID Storage built-in Server</a:t>
            </a:r>
            <a:endParaRPr lang="zh-TW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4" name="左-右雙向箭號 33"/>
          <p:cNvSpPr/>
          <p:nvPr/>
        </p:nvSpPr>
        <p:spPr>
          <a:xfrm>
            <a:off x="3851920" y="4201924"/>
            <a:ext cx="648072" cy="360040"/>
          </a:xfrm>
          <a:prstGeom prst="leftRight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 descr="CS516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005064"/>
            <a:ext cx="1944216" cy="802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1560" y="1640781"/>
            <a:ext cx="8640959" cy="1932235"/>
          </a:xfrm>
        </p:spPr>
        <p:txBody>
          <a:bodyPr>
            <a:noAutofit/>
          </a:bodyPr>
          <a:lstStyle/>
          <a:p>
            <a:endParaRPr lang="zh-TW" altLang="en-US" sz="4800" dirty="0" smtClean="0"/>
          </a:p>
          <a:p>
            <a:r>
              <a:rPr lang="en-US" altLang="zh-TW" sz="44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2. </a:t>
            </a:r>
            <a:r>
              <a:rPr lang="en-US" altLang="ko-KR" sz="44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Pre-installed </a:t>
            </a:r>
            <a:r>
              <a:rPr lang="en-US" altLang="zh-TW" sz="4400" b="1" dirty="0" smtClean="0">
                <a:solidFill>
                  <a:schemeClr val="accent3"/>
                </a:solidFill>
                <a:cs typeface="Arial" pitchFamily="34" charset="0"/>
              </a:rPr>
              <a:t>Milestone </a:t>
            </a:r>
            <a:r>
              <a:rPr lang="en-US" altLang="zh-TW" sz="4400" b="1" dirty="0" err="1" smtClean="0">
                <a:solidFill>
                  <a:schemeClr val="accent3"/>
                </a:solidFill>
                <a:cs typeface="Arial" pitchFamily="34" charset="0"/>
              </a:rPr>
              <a:t>XProtect</a:t>
            </a:r>
            <a:endParaRPr lang="zh-TW" altLang="en-US" sz="4400" b="1" dirty="0" smtClean="0">
              <a:solidFill>
                <a:schemeClr val="accent3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/>
          </p:cNvSpPr>
          <p:nvPr/>
        </p:nvSpPr>
        <p:spPr bwMode="auto">
          <a:xfrm>
            <a:off x="159147" y="116632"/>
            <a:ext cx="7869237" cy="71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40000"/>
              </a:lnSpc>
            </a:pPr>
            <a:r>
              <a:rPr lang="en-US" altLang="zh-TW" sz="3200" dirty="0" smtClean="0">
                <a:solidFill>
                  <a:schemeClr val="bg1"/>
                </a:solidFill>
              </a:rPr>
              <a:t>Milestone </a:t>
            </a:r>
            <a:r>
              <a:rPr lang="en-US" altLang="zh-TW" sz="3200" dirty="0" err="1" smtClean="0">
                <a:solidFill>
                  <a:schemeClr val="bg1"/>
                </a:solidFill>
              </a:rPr>
              <a:t>XProtect</a:t>
            </a:r>
            <a:endParaRPr lang="en-US" altLang="zh-TW" sz="32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1052736"/>
            <a:ext cx="8517632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3"/>
              </a:buBlip>
              <a:defRPr/>
            </a:pP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Pre-installed 2 applications of Milestone </a:t>
            </a:r>
            <a:r>
              <a:rPr lang="en-US" altLang="zh-TW" b="1" dirty="0" err="1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XProtect</a:t>
            </a: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® Software Suite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3"/>
              </a:buBlip>
              <a:defRPr/>
            </a:pP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Supports </a:t>
            </a:r>
            <a:r>
              <a:rPr lang="en-US" altLang="ko-KR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up to </a:t>
            </a:r>
            <a:r>
              <a:rPr lang="en-US" altLang="ko-KR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150-channel </a:t>
            </a:r>
            <a:r>
              <a:rPr lang="en-US" altLang="ko-KR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3MP cameras </a:t>
            </a: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continuous recording without frame drop</a:t>
            </a:r>
          </a:p>
        </p:txBody>
      </p:sp>
      <p:pic>
        <p:nvPicPr>
          <p:cNvPr id="59394" name="Picture 2" descr="https://www.milestonesys.com/globalassets/materials/images/icons/xprotect_corporate_icon_1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76872"/>
            <a:ext cx="952500" cy="9525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979712" y="2276872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err="1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XProtect</a:t>
            </a: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® Corporate</a:t>
            </a:r>
          </a:p>
          <a:p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Advanced surveillance solution in large-scale and high-security projects, such as city surveillance and airport.</a:t>
            </a:r>
          </a:p>
        </p:txBody>
      </p:sp>
      <p:pic>
        <p:nvPicPr>
          <p:cNvPr id="59396" name="Picture 4" descr="https://www.milestonesys.com/globalassets/materials/images/icons/xprotect_enterprise_1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2248" y="3484612"/>
            <a:ext cx="952500" cy="952500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3312368" y="3513782"/>
            <a:ext cx="5580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err="1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XProtect</a:t>
            </a: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® Enterprise</a:t>
            </a:r>
          </a:p>
          <a:p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Medium to large surveillance solution for medium-large scale areas, such as train stations and power plants.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4788024" y="4653136"/>
            <a:ext cx="3960440" cy="1944216"/>
            <a:chOff x="971600" y="2636022"/>
            <a:chExt cx="4536504" cy="2254581"/>
          </a:xfrm>
        </p:grpSpPr>
        <p:grpSp>
          <p:nvGrpSpPr>
            <p:cNvPr id="15" name="Group 81"/>
            <p:cNvGrpSpPr>
              <a:grpSpLocks/>
            </p:cNvGrpSpPr>
            <p:nvPr/>
          </p:nvGrpSpPr>
          <p:grpSpPr bwMode="auto">
            <a:xfrm>
              <a:off x="971600" y="2841586"/>
              <a:ext cx="4392365" cy="1149350"/>
              <a:chOff x="113" y="2643"/>
              <a:chExt cx="3039" cy="724"/>
            </a:xfrm>
          </p:grpSpPr>
          <p:cxnSp>
            <p:nvCxnSpPr>
              <p:cNvPr id="19" name="直線接點 22"/>
              <p:cNvCxnSpPr>
                <a:endCxn id="28" idx="0"/>
              </p:cNvCxnSpPr>
              <p:nvPr/>
            </p:nvCxnSpPr>
            <p:spPr bwMode="auto">
              <a:xfrm>
                <a:off x="476" y="2976"/>
                <a:ext cx="2449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29"/>
              <p:cNvCxnSpPr/>
              <p:nvPr/>
            </p:nvCxnSpPr>
            <p:spPr bwMode="auto">
              <a:xfrm flipH="1" flipV="1">
                <a:off x="1610" y="2977"/>
                <a:ext cx="0" cy="27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文字方塊 23"/>
              <p:cNvSpPr txBox="1">
                <a:spLocks noChangeArrowheads="1"/>
              </p:cNvSpPr>
              <p:nvPr/>
            </p:nvSpPr>
            <p:spPr bwMode="auto">
              <a:xfrm>
                <a:off x="739" y="3142"/>
                <a:ext cx="1771" cy="2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altLang="zh-TW" sz="1400" b="1" dirty="0">
                    <a:solidFill>
                      <a:schemeClr val="accent3"/>
                    </a:solidFill>
                    <a:ea typeface="굴림" pitchFamily="50" charset="-127"/>
                    <a:cs typeface="Arial" pitchFamily="34" charset="0"/>
                  </a:rPr>
                  <a:t>Network Video Record(NVR)</a:t>
                </a:r>
                <a:endParaRPr lang="zh-TW" altLang="en-US" sz="1400" b="1" dirty="0">
                  <a:solidFill>
                    <a:schemeClr val="accent3"/>
                  </a:solidFill>
                  <a:ea typeface="굴림" pitchFamily="50" charset="-127"/>
                  <a:cs typeface="Arial" pitchFamily="34" charset="0"/>
                </a:endParaRPr>
              </a:p>
            </p:txBody>
          </p:sp>
          <p:grpSp>
            <p:nvGrpSpPr>
              <p:cNvPr id="22" name="Group 32"/>
              <p:cNvGrpSpPr>
                <a:grpSpLocks/>
              </p:cNvGrpSpPr>
              <p:nvPr/>
            </p:nvGrpSpPr>
            <p:grpSpPr bwMode="auto">
              <a:xfrm>
                <a:off x="113" y="2643"/>
                <a:ext cx="535" cy="333"/>
                <a:chOff x="4105" y="2432"/>
                <a:chExt cx="807" cy="560"/>
              </a:xfrm>
            </p:grpSpPr>
            <p:pic>
              <p:nvPicPr>
                <p:cNvPr id="35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05" y="2432"/>
                  <a:ext cx="807" cy="367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649" y="2766"/>
                  <a:ext cx="0" cy="2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3" name="Group 35"/>
              <p:cNvGrpSpPr>
                <a:grpSpLocks/>
              </p:cNvGrpSpPr>
              <p:nvPr/>
            </p:nvGrpSpPr>
            <p:grpSpPr bwMode="auto">
              <a:xfrm>
                <a:off x="621" y="2643"/>
                <a:ext cx="535" cy="333"/>
                <a:chOff x="4105" y="2432"/>
                <a:chExt cx="807" cy="560"/>
              </a:xfrm>
            </p:grpSpPr>
            <p:pic>
              <p:nvPicPr>
                <p:cNvPr id="33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05" y="2432"/>
                  <a:ext cx="807" cy="367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649" y="2766"/>
                  <a:ext cx="0" cy="2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4" name="Group 38"/>
              <p:cNvGrpSpPr>
                <a:grpSpLocks/>
              </p:cNvGrpSpPr>
              <p:nvPr/>
            </p:nvGrpSpPr>
            <p:grpSpPr bwMode="auto">
              <a:xfrm>
                <a:off x="1166" y="2643"/>
                <a:ext cx="535" cy="333"/>
                <a:chOff x="4105" y="2432"/>
                <a:chExt cx="807" cy="560"/>
              </a:xfrm>
            </p:grpSpPr>
            <p:pic>
              <p:nvPicPr>
                <p:cNvPr id="31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05" y="2432"/>
                  <a:ext cx="807" cy="367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649" y="2766"/>
                  <a:ext cx="0" cy="2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" name="Group 41"/>
              <p:cNvGrpSpPr>
                <a:grpSpLocks/>
              </p:cNvGrpSpPr>
              <p:nvPr/>
            </p:nvGrpSpPr>
            <p:grpSpPr bwMode="auto">
              <a:xfrm>
                <a:off x="1701" y="2643"/>
                <a:ext cx="535" cy="333"/>
                <a:chOff x="4105" y="2432"/>
                <a:chExt cx="807" cy="560"/>
              </a:xfrm>
            </p:grpSpPr>
            <p:pic>
              <p:nvPicPr>
                <p:cNvPr id="29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05" y="2432"/>
                  <a:ext cx="807" cy="367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649" y="2766"/>
                  <a:ext cx="0" cy="2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6" name="Group 44"/>
              <p:cNvGrpSpPr>
                <a:grpSpLocks/>
              </p:cNvGrpSpPr>
              <p:nvPr/>
            </p:nvGrpSpPr>
            <p:grpSpPr bwMode="auto">
              <a:xfrm>
                <a:off x="2617" y="2643"/>
                <a:ext cx="535" cy="333"/>
                <a:chOff x="4787" y="2432"/>
                <a:chExt cx="807" cy="560"/>
              </a:xfrm>
            </p:grpSpPr>
            <p:pic>
              <p:nvPicPr>
                <p:cNvPr id="27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787" y="2432"/>
                  <a:ext cx="807" cy="367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5252" y="2766"/>
                  <a:ext cx="0" cy="2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cxnSp>
          <p:nvCxnSpPr>
            <p:cNvPr id="16" name="直線接點 15"/>
            <p:cNvCxnSpPr/>
            <p:nvPr/>
          </p:nvCxnSpPr>
          <p:spPr>
            <a:xfrm>
              <a:off x="3924102" y="3081296"/>
              <a:ext cx="57626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4485003" y="2636022"/>
              <a:ext cx="10231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145</a:t>
              </a:r>
              <a:r>
                <a:rPr lang="en-US" altLang="zh-TW" sz="1200" baseline="30000" dirty="0" smtClean="0"/>
                <a:t>th</a:t>
              </a:r>
              <a:r>
                <a:rPr lang="en-US" altLang="zh-TW" sz="1200" dirty="0" smtClean="0"/>
                <a:t> Camera</a:t>
              </a:r>
              <a:endParaRPr lang="zh-TW" altLang="en-US" sz="1200" dirty="0"/>
            </a:p>
          </p:txBody>
        </p:sp>
        <p:pic>
          <p:nvPicPr>
            <p:cNvPr id="18" name="圖片 17" descr="CS516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3728" y="4011910"/>
              <a:ext cx="2129141" cy="878693"/>
            </a:xfrm>
            <a:prstGeom prst="rect">
              <a:avLst/>
            </a:prstGeom>
          </p:spPr>
        </p:pic>
      </p:grpSp>
      <p:pic>
        <p:nvPicPr>
          <p:cNvPr id="38" name="Picture 2" descr="XProtect GU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797152"/>
            <a:ext cx="1919744" cy="1512168"/>
          </a:xfrm>
          <a:prstGeom prst="rect">
            <a:avLst/>
          </a:prstGeom>
          <a:noFill/>
        </p:spPr>
      </p:pic>
      <p:pic>
        <p:nvPicPr>
          <p:cNvPr id="59400" name="Picture 8" descr="http://download.milestonesys.com/PR/Company/The-Milestone-Post/Milestone%20logo%20landscape%20black%20with%20tagli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16917" y="5373216"/>
            <a:ext cx="2171107" cy="6507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/>
          </p:cNvSpPr>
          <p:nvPr/>
        </p:nvSpPr>
        <p:spPr bwMode="auto">
          <a:xfrm>
            <a:off x="159147" y="116632"/>
            <a:ext cx="7869237" cy="71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40000"/>
              </a:lnSpc>
            </a:pPr>
            <a:r>
              <a:rPr lang="en-US" altLang="zh-TW" sz="3200" dirty="0" smtClean="0">
                <a:solidFill>
                  <a:schemeClr val="bg1"/>
                </a:solidFill>
              </a:rPr>
              <a:t>Performance Test</a:t>
            </a:r>
            <a:endParaRPr lang="en-US" altLang="zh-TW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124746"/>
            <a:ext cx="8964488" cy="481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301608" cy="562074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latin typeface="+mn-lt"/>
                <a:cs typeface="Arial" pitchFamily="34" charset="0"/>
              </a:rPr>
              <a:t>Content</a:t>
            </a:r>
            <a:endParaRPr lang="zh-TW" altLang="en-US" sz="3200" dirty="0">
              <a:latin typeface="+mn-lt"/>
              <a:cs typeface="Arial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51520" y="845301"/>
            <a:ext cx="8496944" cy="39949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203200" indent="-203200">
              <a:lnSpc>
                <a:spcPct val="20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ko-KR" sz="2400" b="1" dirty="0" err="1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Surveon</a:t>
            </a:r>
            <a:r>
              <a:rPr lang="en-US" altLang="ko-KR" sz="24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 Enterprise Solution</a:t>
            </a:r>
          </a:p>
          <a:p>
            <a:pPr marL="203200" indent="-203200">
              <a:lnSpc>
                <a:spcPct val="20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ko-KR" sz="24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Product Overview</a:t>
            </a:r>
          </a:p>
          <a:p>
            <a:pPr marL="203200" indent="-203200">
              <a:lnSpc>
                <a:spcPct val="20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ko-KR" sz="24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Feature Highlights</a:t>
            </a:r>
          </a:p>
          <a:p>
            <a:pPr marL="203200" indent="-203200">
              <a:lnSpc>
                <a:spcPct val="20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ko-KR" sz="24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Sales Tips</a:t>
            </a:r>
          </a:p>
          <a:p>
            <a:pPr marL="203200" indent="-203200">
              <a:lnSpc>
                <a:spcPct val="200000"/>
              </a:lnSpc>
              <a:spcBef>
                <a:spcPct val="30000"/>
              </a:spcBef>
              <a:buClr>
                <a:srgbClr val="FF0000"/>
              </a:buClr>
              <a:buSzPct val="60000"/>
              <a:buFont typeface="Wingdings" pitchFamily="2" charset="2"/>
              <a:buBlip>
                <a:blip r:embed="rId2"/>
              </a:buBlip>
              <a:defRPr/>
            </a:pPr>
            <a:endParaRPr lang="en-US" altLang="ko-KR" sz="2000" b="1" dirty="0" smtClean="0">
              <a:solidFill>
                <a:schemeClr val="accent3"/>
              </a:solidFill>
              <a:effectLst/>
              <a:ea typeface="굴림" pitchFamily="50" charset="-127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0223" y="3573016"/>
            <a:ext cx="3618421" cy="224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CS526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941168"/>
            <a:ext cx="2304256" cy="950963"/>
          </a:xfrm>
          <a:prstGeom prst="rect">
            <a:avLst/>
          </a:prstGeom>
        </p:spPr>
      </p:pic>
      <p:pic>
        <p:nvPicPr>
          <p:cNvPr id="11" name="Picture 3" descr="milestone-logo_tag.png"/>
          <p:cNvPicPr/>
          <p:nvPr/>
        </p:nvPicPr>
        <p:blipFill>
          <a:blip r:embed="rId5" cstate="print"/>
          <a:srcRect l="14636" r="15845" b="16572"/>
          <a:stretch>
            <a:fillRect/>
          </a:stretch>
        </p:blipFill>
        <p:spPr>
          <a:xfrm>
            <a:off x="3563888" y="3789040"/>
            <a:ext cx="1368152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611561" y="1928813"/>
            <a:ext cx="8640959" cy="19322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굴림" pitchFamily="50" charset="-127"/>
                <a:cs typeface="Arial" pitchFamily="34" charset="0"/>
              </a:rPr>
              <a:t>3. </a:t>
            </a:r>
            <a:r>
              <a:rPr lang="en-US" altLang="zh-TW" sz="4400" b="1" dirty="0" err="1" smtClean="0">
                <a:solidFill>
                  <a:schemeClr val="accent3"/>
                </a:solidFill>
                <a:cs typeface="Arial" pitchFamily="34" charset="0"/>
              </a:rPr>
              <a:t>Cableless</a:t>
            </a:r>
            <a:r>
              <a:rPr lang="en-US" altLang="zh-TW" sz="4400" b="1" dirty="0" smtClean="0">
                <a:solidFill>
                  <a:schemeClr val="accent3"/>
                </a:solidFill>
                <a:cs typeface="Arial" pitchFamily="34" charset="0"/>
              </a:rPr>
              <a:t> Design</a:t>
            </a:r>
            <a:endParaRPr lang="zh-TW" altLang="en-US" sz="4400" b="1" dirty="0" smtClean="0">
              <a:solidFill>
                <a:schemeClr val="accent3"/>
              </a:solidFill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TW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42"/>
          <p:cNvSpPr txBox="1">
            <a:spLocks noChangeArrowheads="1"/>
          </p:cNvSpPr>
          <p:nvPr/>
        </p:nvSpPr>
        <p:spPr bwMode="auto">
          <a:xfrm>
            <a:off x="5220072" y="4953943"/>
            <a:ext cx="286580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Hot-swappable redundant PSU</a:t>
            </a:r>
            <a:endParaRPr lang="zh-TW" altLang="en-US" sz="1600" b="1" dirty="0">
              <a:solidFill>
                <a:schemeClr val="accent3"/>
              </a:solidFill>
              <a:ea typeface="굴림" pitchFamily="50" charset="-127"/>
              <a:cs typeface="Arial" pitchFamily="34" charset="0"/>
            </a:endParaRPr>
          </a:p>
        </p:txBody>
      </p:sp>
      <p:pic>
        <p:nvPicPr>
          <p:cNvPr id="7" name="圖片 6" descr="ctrl-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13709"/>
            <a:ext cx="3024336" cy="1546740"/>
          </a:xfrm>
          <a:prstGeom prst="rect">
            <a:avLst/>
          </a:prstGeom>
        </p:spPr>
      </p:pic>
      <p:sp>
        <p:nvSpPr>
          <p:cNvPr id="8" name="文字方塊 42"/>
          <p:cNvSpPr txBox="1">
            <a:spLocks noChangeArrowheads="1"/>
          </p:cNvSpPr>
          <p:nvPr/>
        </p:nvSpPr>
        <p:spPr bwMode="auto">
          <a:xfrm>
            <a:off x="1043608" y="4932457"/>
            <a:ext cx="280831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TW" sz="16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Highly integrated controller that is easy to deploy</a:t>
            </a:r>
            <a:endParaRPr lang="zh-TW" altLang="en-US" sz="1600" b="1" dirty="0">
              <a:solidFill>
                <a:schemeClr val="accent3"/>
              </a:solidFill>
              <a:ea typeface="굴림" pitchFamily="50" charset="-127"/>
              <a:cs typeface="Arial" pitchFamily="34" charset="0"/>
            </a:endParaRPr>
          </a:p>
        </p:txBody>
      </p:sp>
      <p:pic>
        <p:nvPicPr>
          <p:cNvPr id="9" name="圖片 8" descr="PSU-l-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5" y="3268094"/>
            <a:ext cx="3456384" cy="1539422"/>
          </a:xfrm>
          <a:prstGeom prst="rect">
            <a:avLst/>
          </a:prstGeom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159147" y="116632"/>
            <a:ext cx="7869237" cy="71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40000"/>
              </a:lnSpc>
            </a:pPr>
            <a:r>
              <a:rPr lang="en-US" altLang="zh-TW" sz="3200" dirty="0" err="1" smtClean="0">
                <a:solidFill>
                  <a:schemeClr val="bg1"/>
                </a:solidFill>
              </a:rPr>
              <a:t>Cableless</a:t>
            </a:r>
            <a:r>
              <a:rPr lang="en-US" altLang="zh-TW" sz="3200" dirty="0" smtClean="0">
                <a:solidFill>
                  <a:schemeClr val="bg1"/>
                </a:solidFill>
              </a:rPr>
              <a:t> Design</a:t>
            </a:r>
          </a:p>
        </p:txBody>
      </p:sp>
      <p:sp>
        <p:nvSpPr>
          <p:cNvPr id="12" name="矩形 11"/>
          <p:cNvSpPr/>
          <p:nvPr/>
        </p:nvSpPr>
        <p:spPr>
          <a:xfrm>
            <a:off x="179512" y="1052736"/>
            <a:ext cx="85176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4"/>
              </a:buBlip>
              <a:defRPr/>
            </a:pPr>
            <a:r>
              <a:rPr lang="en-US" altLang="zh-TW" sz="20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No internal RAID card cable connection allows for easy deployment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4"/>
              </a:buBlip>
              <a:defRPr/>
            </a:pPr>
            <a:r>
              <a:rPr lang="en-US" altLang="zh-TW" sz="20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Prevent accidental disconnections or loose cables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4"/>
              </a:buBlip>
              <a:defRPr/>
            </a:pPr>
            <a:r>
              <a:rPr lang="en-US" altLang="zh-TW" sz="20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Low maintenance modular design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9505056" cy="1932235"/>
          </a:xfrm>
        </p:spPr>
        <p:txBody>
          <a:bodyPr>
            <a:noAutofit/>
          </a:bodyPr>
          <a:lstStyle/>
          <a:p>
            <a:endParaRPr lang="zh-TW" altLang="en-US" sz="4800" dirty="0" smtClean="0"/>
          </a:p>
          <a:p>
            <a:endParaRPr lang="zh-TW" altLang="en-US" sz="4400" dirty="0" smtClean="0"/>
          </a:p>
          <a:p>
            <a:r>
              <a:rPr lang="en-US" altLang="zh-TW" sz="44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4</a:t>
            </a:r>
            <a:r>
              <a:rPr lang="en-US" altLang="zh-TW" sz="4400" b="1" dirty="0" smtClean="0">
                <a:solidFill>
                  <a:schemeClr val="accent3"/>
                </a:solidFill>
                <a:cs typeface="Arial" pitchFamily="34" charset="0"/>
              </a:rPr>
              <a:t>. RAID Platform Virtualization </a:t>
            </a:r>
            <a:endParaRPr lang="en-US" altLang="zh-TW" sz="4400" b="1" dirty="0" smtClean="0">
              <a:solidFill>
                <a:schemeClr val="accent3"/>
              </a:solidFill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159147" y="116632"/>
            <a:ext cx="7869237" cy="71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40000"/>
              </a:lnSpc>
            </a:pPr>
            <a:r>
              <a:rPr lang="en-US" altLang="zh-TW" sz="3200" dirty="0" smtClean="0">
                <a:solidFill>
                  <a:schemeClr val="bg1"/>
                </a:solidFill>
              </a:rPr>
              <a:t>RAID Platform Virtualization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5973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79512" y="1196752"/>
            <a:ext cx="85176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3"/>
              </a:buBlip>
              <a:defRPr/>
            </a:pPr>
            <a:r>
              <a:rPr lang="en-US" altLang="zh-TW" sz="20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Virtual </a:t>
            </a:r>
            <a:r>
              <a:rPr lang="en-US" altLang="zh-TW" sz="2000" b="1" dirty="0" err="1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PCIe</a:t>
            </a:r>
            <a:r>
              <a:rPr lang="en-US" altLang="zh-TW" sz="20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 channel for RAID F/W and server OS seamless integration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3"/>
              </a:buBlip>
              <a:defRPr/>
            </a:pPr>
            <a:r>
              <a:rPr lang="en-US" altLang="zh-TW" sz="20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Optimizes both RAID and server components for maximum efficiency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1784797"/>
            <a:ext cx="7772400" cy="1932235"/>
          </a:xfrm>
        </p:spPr>
        <p:txBody>
          <a:bodyPr>
            <a:noAutofit/>
          </a:bodyPr>
          <a:lstStyle/>
          <a:p>
            <a:endParaRPr lang="zh-TW" altLang="en-US" sz="4800" dirty="0" smtClean="0"/>
          </a:p>
          <a:p>
            <a:r>
              <a:rPr lang="en-US" altLang="zh-TW" sz="44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5. Data Integrity with IDR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58824" y="130622"/>
            <a:ext cx="8229600" cy="778098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ea typeface="굴림" pitchFamily="50" charset="-127"/>
                <a:cs typeface="Arial" pitchFamily="34" charset="0"/>
              </a:rPr>
              <a:t>Data Integrity with IDR</a:t>
            </a:r>
            <a:endParaRPr lang="zh-TW" altLang="en-US" sz="3200" dirty="0">
              <a:latin typeface="+mn-lt"/>
            </a:endParaRPr>
          </a:p>
        </p:txBody>
      </p:sp>
      <p:grpSp>
        <p:nvGrpSpPr>
          <p:cNvPr id="63" name="群組 62"/>
          <p:cNvGrpSpPr/>
          <p:nvPr/>
        </p:nvGrpSpPr>
        <p:grpSpPr>
          <a:xfrm>
            <a:off x="2195736" y="2924944"/>
            <a:ext cx="4392488" cy="2808312"/>
            <a:chOff x="323528" y="2096245"/>
            <a:chExt cx="4104456" cy="2491729"/>
          </a:xfrm>
        </p:grpSpPr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15900"/>
            <a:stretch>
              <a:fillRect/>
            </a:stretch>
          </p:blipFill>
          <p:spPr bwMode="auto">
            <a:xfrm>
              <a:off x="323528" y="2096245"/>
              <a:ext cx="4104456" cy="249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圖片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2432" y="3752428"/>
              <a:ext cx="2117440" cy="702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" name="文字方塊 65"/>
          <p:cNvSpPr txBox="1"/>
          <p:nvPr/>
        </p:nvSpPr>
        <p:spPr>
          <a:xfrm>
            <a:off x="3995936" y="5790456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 IDR</a:t>
            </a:r>
            <a:endParaRPr lang="zh-TW" altLang="en-US" sz="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51520" y="99524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4"/>
              </a:buBlip>
              <a:defRPr/>
            </a:pPr>
            <a:r>
              <a:rPr lang="en-US" altLang="zh-TW" sz="20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Data corruption prevention: smart data recovery mechanism: Detect and recover bad blocks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4"/>
              </a:buBlip>
              <a:defRPr/>
            </a:pPr>
            <a:r>
              <a:rPr lang="en-US" altLang="zh-TW" sz="20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Drive rebuild prevention: copy and Clone data before a disk fails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8532439" cy="1932235"/>
          </a:xfrm>
        </p:spPr>
        <p:txBody>
          <a:bodyPr>
            <a:noAutofit/>
          </a:bodyPr>
          <a:lstStyle/>
          <a:p>
            <a:endParaRPr lang="zh-TW" altLang="en-US" sz="4800" dirty="0" smtClean="0"/>
          </a:p>
          <a:p>
            <a:r>
              <a:rPr lang="en-US" altLang="zh-TW" sz="44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6. </a:t>
            </a:r>
            <a:r>
              <a:rPr lang="en-US" altLang="zh-TW" sz="4400" b="1" dirty="0" smtClean="0">
                <a:solidFill>
                  <a:schemeClr val="accent3"/>
                </a:solidFill>
                <a:cs typeface="Arial" pitchFamily="34" charset="0"/>
              </a:rPr>
              <a:t>Easy to Expand Storage</a:t>
            </a:r>
            <a:endParaRPr lang="en-US" altLang="zh-TW" sz="4400" b="1" dirty="0" smtClean="0">
              <a:solidFill>
                <a:schemeClr val="accent3"/>
              </a:solidFill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562074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Easy to Expand Storage</a:t>
            </a:r>
            <a:endParaRPr lang="zh-TW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251520" y="980728"/>
            <a:ext cx="8712968" cy="152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zh-TW" sz="20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Easily expand number of retention days with large capacity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zh-TW" sz="20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Support up to 316 drives with high density 4U 60-bay expansion enclosure (maximum capacity of up to 2.5 PB with 8TB HDD)</a:t>
            </a:r>
          </a:p>
        </p:txBody>
      </p:sp>
      <p:pic>
        <p:nvPicPr>
          <p:cNvPr id="7" name="圖片 11" descr="2U JBOD_front_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075871"/>
            <a:ext cx="1606647" cy="485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12" descr="3U_JBOD_front_300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075871"/>
            <a:ext cx="1358333" cy="475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圖片 13" descr="JB 2060_front_300dp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908984"/>
            <a:ext cx="1440160" cy="664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83568" y="3789041"/>
          <a:ext cx="7560841" cy="2232247"/>
        </p:xfrm>
        <a:graphic>
          <a:graphicData uri="http://schemas.openxmlformats.org/drawingml/2006/table">
            <a:tbl>
              <a:tblPr/>
              <a:tblGrid>
                <a:gridCol w="1630770"/>
                <a:gridCol w="1704895"/>
                <a:gridCol w="1556644"/>
                <a:gridCol w="1537939"/>
                <a:gridCol w="1130593"/>
              </a:tblGrid>
              <a:tr h="86268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華康中黑體(P)" pitchFamily="34" charset="-120"/>
                        </a:rPr>
                        <a:t>　</a:t>
                      </a: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華康中黑體(P)" pitchFamily="34" charset="-120"/>
                        </a:rPr>
                        <a:t>JB 212</a:t>
                      </a: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華康中黑體(P)" pitchFamily="34" charset="-120"/>
                        </a:rPr>
                        <a:t>JB 216</a:t>
                      </a: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華康中黑體(P)" pitchFamily="34" charset="-120"/>
                        </a:rPr>
                        <a:t>JB 260</a:t>
                      </a: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華康中黑體(P)" pitchFamily="34" charset="-120"/>
                          <a:cs typeface="+mn-cs"/>
                        </a:rPr>
                        <a:t>Total drives</a:t>
                      </a: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423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華康中黑體(P)" pitchFamily="34" charset="-120"/>
                        </a:rPr>
                        <a:t>EonServ 5016</a:t>
                      </a: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華康中黑體(P)" pitchFamily="34" charset="-120"/>
                      </a:endParaRP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華康中黑體(P)" pitchFamily="34" charset="-120"/>
                        </a:rPr>
                        <a:t>14</a:t>
                      </a: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華康中黑體(P)" pitchFamily="34" charset="-120"/>
                      </a:endParaRP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華康中黑體(P)" pitchFamily="34" charset="-120"/>
                        </a:rPr>
                        <a:t>240</a:t>
                      </a: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39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中黑體(P)" pitchFamily="34" charset="-120"/>
                      </a:endParaRPr>
                    </a:p>
                  </a:txBody>
                  <a:tcPr marL="36000" marR="36000" marT="6684" marB="81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華康中黑體(P)" pitchFamily="34" charset="-120"/>
                      </a:endParaRP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華康中黑體(P)" pitchFamily="34" charset="-120"/>
                      </a:endParaRP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華康中黑體(P)" pitchFamily="34" charset="-120"/>
                        </a:rPr>
                        <a:t>5</a:t>
                      </a: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華康中黑體(P)" pitchFamily="34" charset="-120"/>
                        </a:rPr>
                        <a:t>316</a:t>
                      </a: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3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華康中黑體(P)" pitchFamily="34" charset="-120"/>
                        </a:rPr>
                        <a:t>EonServ 5012</a:t>
                      </a: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華康中黑體(P)" pitchFamily="34" charset="-120"/>
                          <a:cs typeface="+mn-cs"/>
                        </a:rPr>
                        <a:t>14</a:t>
                      </a:r>
                      <a:endParaRPr kumimoji="0" lang="zh-TW" altLang="en-US" sz="1600" b="1" i="1" u="sng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華康中黑體(P)" pitchFamily="34" charset="-120"/>
                        <a:cs typeface="+mn-cs"/>
                      </a:endParaRP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華康中黑體(P)" pitchFamily="34" charset="-120"/>
                      </a:endParaRP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華康中黑體(P)" pitchFamily="34" charset="-120"/>
                      </a:endParaRP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華康中黑體(P)" pitchFamily="34" charset="-120"/>
                        </a:rPr>
                        <a:t>180</a:t>
                      </a: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39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中黑體(P)" pitchFamily="34" charset="-120"/>
                      </a:endParaRPr>
                    </a:p>
                  </a:txBody>
                  <a:tcPr marL="36000" marR="36000" marT="6684" marB="81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華康中黑體(P)" pitchFamily="34" charset="-120"/>
                      </a:endParaRP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華康中黑體(P)" pitchFamily="34" charset="-120"/>
                      </a:endParaRP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華康中黑體(P)" pitchFamily="34" charset="-120"/>
                        </a:rPr>
                        <a:t>5</a:t>
                      </a: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華康中黑體(P)" pitchFamily="34" charset="-120"/>
                        </a:rPr>
                        <a:t>312</a:t>
                      </a:r>
                    </a:p>
                  </a:txBody>
                  <a:tcPr marL="36000" marR="36000" marT="6684" marB="810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7772400" cy="1932235"/>
          </a:xfrm>
        </p:spPr>
        <p:txBody>
          <a:bodyPr>
            <a:noAutofit/>
          </a:bodyPr>
          <a:lstStyle/>
          <a:p>
            <a:endParaRPr lang="zh-TW" altLang="en-US" sz="4800" dirty="0" smtClean="0"/>
          </a:p>
          <a:p>
            <a:endParaRPr lang="zh-TW" altLang="en-US" sz="4800" dirty="0" smtClean="0"/>
          </a:p>
          <a:p>
            <a:r>
              <a:rPr lang="en-US" altLang="zh-TW" sz="44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7. </a:t>
            </a:r>
            <a:r>
              <a:rPr lang="en-US" altLang="zh-TW" sz="4400" b="1" dirty="0" smtClean="0">
                <a:solidFill>
                  <a:schemeClr val="accent3"/>
                </a:solidFill>
                <a:cs typeface="Arial" pitchFamily="34" charset="0"/>
              </a:rPr>
              <a:t>User-Friendly GUI</a:t>
            </a:r>
            <a:endParaRPr lang="en-US" altLang="zh-TW" sz="4400" b="1" dirty="0" smtClean="0">
              <a:solidFill>
                <a:schemeClr val="accent3"/>
              </a:solidFill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 txBox="1">
            <a:spLocks/>
          </p:cNvSpPr>
          <p:nvPr/>
        </p:nvSpPr>
        <p:spPr bwMode="auto">
          <a:xfrm>
            <a:off x="158824" y="116632"/>
            <a:ext cx="8229600" cy="7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200" dirty="0" smtClean="0">
                <a:solidFill>
                  <a:schemeClr val="bg1"/>
                </a:solidFill>
                <a:ea typeface="新細明體" pitchFamily="18" charset="-120"/>
              </a:rPr>
              <a:t>User-Friendly GUI</a:t>
            </a:r>
            <a:endParaRPr lang="en-US" altLang="zh-TW" sz="3200" dirty="0">
              <a:solidFill>
                <a:schemeClr val="bg1"/>
              </a:solidFill>
              <a:ea typeface="新細明體" pitchFamily="18" charset="-120"/>
            </a:endParaRPr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BCF2724-8335-434D-83BB-DF58C73F4814}" type="slidenum">
              <a:rPr lang="en-US" altLang="zh-TW" sz="1400"/>
              <a:pPr algn="r"/>
              <a:t>29</a:t>
            </a:fld>
            <a:endParaRPr lang="en-US" altLang="zh-TW" sz="140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539181" y="1340768"/>
            <a:ext cx="3888803" cy="15113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3-step setup</a:t>
            </a: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defRPr/>
            </a:pPr>
            <a:endParaRPr lang="zh-TW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kern="0" dirty="0"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kern="0" dirty="0"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kern="0" dirty="0"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kern="0" dirty="0">
              <a:ea typeface="+mn-ea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716016" y="1411908"/>
            <a:ext cx="4427984" cy="43204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System events checks and notifications</a:t>
            </a: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zh-TW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kern="0" dirty="0"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kern="0" dirty="0"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kern="0" dirty="0"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kern="0" dirty="0">
              <a:ea typeface="+mn-ea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539552" y="3141836"/>
            <a:ext cx="4248844" cy="223138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Quick view of storage &amp; server status</a:t>
            </a:r>
            <a:endParaRPr lang="zh-TW" altLang="zh-TW" b="1" dirty="0" smtClean="0">
              <a:solidFill>
                <a:schemeClr val="accent3"/>
              </a:solidFill>
              <a:ea typeface="굴림" pitchFamily="50" charset="-127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zh-TW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kern="0" dirty="0"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kern="0" dirty="0"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kern="0" dirty="0"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kern="0" dirty="0">
              <a:ea typeface="+mn-ea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4716016" y="3140395"/>
            <a:ext cx="3024336" cy="28860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Notification mechanism</a:t>
            </a:r>
            <a:endParaRPr lang="zh-TW" altLang="zh-TW" b="1" dirty="0" smtClean="0">
              <a:solidFill>
                <a:schemeClr val="accent3"/>
              </a:solidFill>
              <a:ea typeface="굴림" pitchFamily="50" charset="-127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zh-TW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1257300" lvl="2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zh-TW" b="1" kern="0" dirty="0" smtClean="0">
              <a:solidFill>
                <a:srgbClr val="0070C0"/>
              </a:solidFill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kern="0" dirty="0"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kern="0" dirty="0"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kern="0" dirty="0"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kern="0" dirty="0">
              <a:ea typeface="+mn-ea"/>
            </a:endParaRPr>
          </a:p>
        </p:txBody>
      </p:sp>
      <p:pic>
        <p:nvPicPr>
          <p:cNvPr id="12" name="圖片 11" descr="ScreenCapture_ 2015-7-24 下午 02.51.5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1771948"/>
            <a:ext cx="3384376" cy="936104"/>
          </a:xfrm>
          <a:prstGeom prst="rect">
            <a:avLst/>
          </a:prstGeom>
          <a:ln>
            <a:noFill/>
          </a:ln>
        </p:spPr>
      </p:pic>
      <p:pic>
        <p:nvPicPr>
          <p:cNvPr id="13" name="圖片 12" descr="D:\SS\ScreenCapture_ 2015-7-23 下午 02.17.21.png"/>
          <p:cNvPicPr/>
          <p:nvPr/>
        </p:nvPicPr>
        <p:blipFill>
          <a:blip r:embed="rId4" cstate="print"/>
          <a:srcRect t="5465"/>
          <a:stretch>
            <a:fillRect/>
          </a:stretch>
        </p:blipFill>
        <p:spPr bwMode="auto">
          <a:xfrm>
            <a:off x="683568" y="3573017"/>
            <a:ext cx="3672408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3" descr="ScreenCapture_ 2015-7-24 下午 05.50.03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8024" y="1771948"/>
            <a:ext cx="3312367" cy="936104"/>
          </a:xfrm>
          <a:prstGeom prst="rect">
            <a:avLst/>
          </a:prstGeom>
          <a:ln>
            <a:noFill/>
          </a:ln>
        </p:spPr>
      </p:pic>
      <p:pic>
        <p:nvPicPr>
          <p:cNvPr id="15" name="圖片 14" descr="EonOne.jpg"/>
          <p:cNvPicPr>
            <a:picLocks noChangeAspect="1"/>
          </p:cNvPicPr>
          <p:nvPr/>
        </p:nvPicPr>
        <p:blipFill>
          <a:blip r:embed="rId6" cstate="print"/>
          <a:srcRect l="1030" t="2579" r="1470" b="1862"/>
          <a:stretch>
            <a:fillRect/>
          </a:stretch>
        </p:blipFill>
        <p:spPr>
          <a:xfrm>
            <a:off x="4860032" y="3501008"/>
            <a:ext cx="3096344" cy="16561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5576" y="2492896"/>
            <a:ext cx="7772400" cy="1140147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b="1" dirty="0" err="1" smtClean="0">
                <a:solidFill>
                  <a:srgbClr val="0070C0"/>
                </a:solidFill>
                <a:latin typeface="Calibri" pitchFamily="34" charset="0"/>
              </a:rPr>
              <a:t>Surveon</a:t>
            </a:r>
            <a:r>
              <a:rPr lang="en-US" altLang="zh-TW" sz="4800" b="1" dirty="0" smtClean="0">
                <a:solidFill>
                  <a:srgbClr val="0070C0"/>
                </a:solidFill>
                <a:latin typeface="Calibri" pitchFamily="34" charset="0"/>
              </a:rPr>
              <a:t> Enterprise Solution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32869"/>
            <a:ext cx="7772400" cy="1140147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b="1" dirty="0" smtClean="0">
                <a:solidFill>
                  <a:srgbClr val="0070C0"/>
                </a:solidFill>
                <a:latin typeface="Calibri" pitchFamily="34" charset="0"/>
              </a:rPr>
              <a:t>Sales Tips</a:t>
            </a:r>
            <a:endParaRPr lang="zh-TW" altLang="en-US" sz="4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AutoShape 4" descr="data:image/jpeg;base64,/9j/4AAQSkZJRgABAQAAAQABAAD/2wCEAAkGBhIQEBAUEBARExEUGBUUFBUUGBgVEBUQFxUVFhUUFxUXHCYeFxkjGhgUHy8hIycpLCwsFR8xNTAqNSYrLCkBCQoKDgwOGg8PGikkHCQtLCwsKSksLS0sLS0sKy0tLiwpLSwpKSwqLCwpLCksLCwpLCwtLCksKS0sLCwsLCwpLP/AABEIAJMBWAMBIgACEQEDEQH/xAAbAAEAAgMBAQAAAAAAAAAAAAAABAUCAwYBB//EAFEQAAEDAgEECgwJCgYDAQAAAAEAAgMEERIFBiExE0FRU1RhcZGSkxQVFiIyM1KBsbLR0gckNEKhwcLh8CM1Q1VicnOCotMXY3SDs+JFZMMl/8QAGgEBAAMBAQEAAAAAAAAAAAAAAAECAwQFBv/EAC8RAQABAgUDAgQFBQAAAAAAAAABAhEDEhMhUTFBkQQUIjNhsUJScYHBMqHR8PH/2gAMAwEAAhEDEQA/APuKIiAiIgIiICIiAiIgIiICIiAiIgIiICIiAiIgIiICIiAiIgLCaZrGlz3BrRpJJsAN0lZqJlQXid/L6wQSgV6uaoMomlsH37GPgk6dh06iduLj+byaulBRMxYRERAiIgIiICIiAiIgIiICIiAiIgIiICIiAiIgIiICIiAiIgIiICIiAiIgIiICIiAiIgKLlPxTuVvrNUpRcp+Kdyt9ZqJjqhQQB8TQdw+kqDQ1TqN+xyH4sfBcf0J2mk70do/N1arWsqHxbfxtlZVEAeCCPxucYVW8xdYoubo680bhHKT2MdDHn9CTqa471tB3zdR0WI6RWYTFhERECIiAiIgIiICIiAiIgIiICIiAiKpne90r2tLtH7TmgDCzRYDdJRMRdbIqxjJRt87nn6lgYJPKPTeoutklbIqtkcg+cPO55+tYdjv3w9N/tS5klboqpjJB+kb5y8/aWGwHymdKT30uZJXCKoYHDVJHzv8ArkWGwjy4+k/+4lzJK6RUzdGqWPnP1vWGxt32PpO/uJdOnK8RUjSBqnj5/a9YYYx+mj6R99LmnK+RUsLAbhkzTfaFnfaKyGTx+x1bUuZJXCXVR2JYHvmgbfeMA8+hR9hi3yHoRexRNUQjIv15dUbTGNU0Y5BGPqWAZBvkPRi91Rnp5Mv1X90uqG8On8tEAddhEAeXRpWGGn3yLoxe6mpTyZY5dDdQMo1kZjNpGE3b84eW3jVe2WAapoxybGPQ1e9lQ8IHOz2KNSnkyxyl0Pi2/jbK3qDFlGBrQBMyw3XC6y7bQ76znVdSnmGuaOW+op2vBDgDrGnSLHWCNsKHRV5p3COUnYjoY862E6mPPk7jvMVt7cQb6znWmpr6d7SDIw3FtOkWO0RthNSnmFZmme6/Rc5krLTIvyb5A6MDvH3u5o8h22eI7mtWXdBT76OY+xW1aOY8sZtCxRV3dDT76OZ3sXndDT75/S72Jq0fmjyi8LJFW90UHlnou9ixfnLTjXJYbpa63oTVw/zR5LwtEUejr45heKRrxutN1IWiRERAREQEREHN535xdjBsbHASPBI0hpIGgNBINiTt22lwjsuSk3NC8nbJqZblS/ha+V0fJ9pY3XJiVTd73o8CmcOJQe203AW9fN7ydtJf1ezrpveU0OvpGkfQl1nnl2e3p5nzKEcqS/q+LzzTe+sO2U/6vp+sn/uqwuvLpnk9vTzPmUHtjN+r6brJ/wC6hyhN+r6Xpzf3VOuvLpnk0KeZ8ygiun4BSc8v9xeivn4BR88v9xTbpdM0p0KeZ8ygurp9qhox1h9Mi8FbUcDouZ/vqVNVMZbG9jb6sTg2/JcrMOuLjSPoTNJo08z5lD7NqOBUPRd76OranapKEfyE+l6mXS6jPJoU/XzKEKyq4LQdX/2Xorarg1B1X/ZS7pdM8p0Kfr5ctl6okZ+UDWwyDWIrhh4wL6F9M+DbOV9bSEym8sbsBd5TbAtceOxseRfNs8PAPJ9S6/4E/k1R++z1F0YU3h5XrqYiuLOiyrloOe6KIs2YaWiRuJlgSPB1XNjpOpVfx7dpR/tM9ihf+UfyH0uV9UVbI7bJIxlzYY3Nbc7gxHSV5WJi1ZniVTN1d8e3aXqmexe3rvKpeqZ7Fa3Wl1ZGHhhkYJDpDC5okI3Q29yPMstWtW8q7DXb5B1Ufur349vsHVR+6rW68umrUXlWXrt+h6qP3Vjhr+ER9XH7itV4mrUXlWfH+Es6uP3F6ez+FNHJHHf1FZLRV1scTcUsjI26sT3Brb7lymrXyXlCw1/DP6IvcXtq/hn9EfuKRSZUhm8VNFJ+49rjbzFSUnFrjuXlXEVx11h8zYx6GLzY63hr+ZvuqxRRrV8l5V+Ct4a/mb7qxdFWHXWyeaw9AWOW844KMM2dzgZDhY1rXPe47ga0XO1zr2kzhp5TE1sgD5Wl7GPBZIWgkE4XC4tY8ytnxbX3sXl7sFZw6Xn+5YTQVWE4qt7xttdYtPOFZrCXUVXVrnuXlyGT8qvpK+PASGv0PbtHVdfZoZMTQd0L4ZX/AC+HlX2+i8WzkC9r0s3w4aU9G9ERdKwiIgIiIPlfwtfK6Pk+0q/LJ+LVH8OT1CrD4W/ldH+79pVuWT8WqP4cnqFceJ/U+j9J8j9kfNN3xGk/hM9CjT5zSOfK2mpXztidgkeHNY3GNbW4jd5HEouauclKKaki2dmy4I2YNOLHYC3LdR838twUjamGpkbFIyaV5DtBexxxNc3ytCjLvOy0YkZaYiq0W3nbjos3Z2x7FTStY4xzSCJxOh0Tzos4cost1RnE1lbFS4e+ewvxX0AgEhttu4afoVBHk10uS6l2EtdJJLVRA+E0Y8bNG1cA9JQzV7NFLlCxuyeBzd3YY2tZIOQ43lTlhWcauLX+k/t3/jy6yPL7TNVMLcMdM1pfIToxEFxba20ONQBna8NZLJSuZSvIAlL2l4a7wHuj2mnRt7ahUtG+bJtY9oJkqjLKN0gmzG9Fv0qFBDRy07BLlGowlrQ6F0x0OFu82M6dBG5tKIpgqxcTa09r9udv7WdDljOcwTsgZC6WSRmKMNIAL8Vg031CwJLuJWdNVOMQfKzY3YS5zL4sNr3FxrVHK0DK0I3KV1unZdBNHia5p1OBHOLKk22dGHNUzVMz3tZyebeSI65jqqrYJXyudga65bHECQ1rRtairWV8OTIDhDy1z/ycdy5xkdYCNl9Q0X4rlVOauW46WE01U9sMsLnAY+9D4ySWuadR2/oXuXsrxyikqIyXwQVI2R1ja1m9+L62i+taTEzVbs5qKqKcLNFs1t+frf8ARYx5yysliZVUpgbKcMbw9r24zqa6wGElZVWX5TNLFTU2zGHDshLxGA5wxBrbjSbKuzjypFVdjQ08jZZHTRv7w4sEbDdzyRq0LDOF9O1888FYIKqMEPaDokc0aGvjPhblwFEUxwtViVRe1V4jvtfp0jszzvypUMNHscLwHSxOP5QNLpCfEOA+knQukyfPI+MOli2J5vdmIPsL6O+GhcznDWOdTZOmlGC01PJJuM2yTuBdPTVbJW4o3te03GJpu240HSFWrpDXCm+JVvxsoc7/AAD+Npdh8Cnyao/fZ6i4/O7wD+Npdh8Cnyao/fZ6i2wejg9f/VD0/nN/IfS5UXwm5LFVU5MgP6R07RxOMYwnnsr135zfyH0uVfnd+csi/wAWX1AvMpm2LeOJ+0vA7rDMfLBmoIjKbSQh0M19YfD3rieUAHzrh8mgz5ToK5971U9RsY3KaKPBGLeYlbc6JJqSsq6aFpw5U2PYyNTZXOwTnzgm/mV9lqjbDXZCiYLMjMrG8jYgFeIimZmPxRPi3+fslZZWzrkZUGmpKU1M7Wh8l3iOKNp1YnEHTxca2Zu50mpllgngNPVRAOfGXB7Sx1sL2PHhDSOS6pcm5UipMrZSZUyMiM+wyxPkIYxzGtLS0Odo0H0FbMj1LarLU88Dg+CKnbAZG6Y3Suka/CHanWAOpZzRFp27Xv8A7sixknP2esc0U1A57WvLJ3GQNbGMdhhJAxuw98QNWpS587aiSaZlDRioZCcD5XSiJhkGlzGAtNyN1afgwHxE8c8//IuazbyfE11VDUZTqqOdk8jjG2o2CNzHWc2QA2BJGsjiVslGarbp+paHf5uZwNrYdka0sc1zo5I3aXMlabOaSNfLxrnvhSYHQ0QcAWmrhBB0gg4gQRuK1zQybTQxS9i1Dqhr5HOkkc8SEy2GLvgNJ1Hzqn+FSEPgo2u8F1VE02NjYhwOnaVMO0Y0W6IjqgZ9ZKp6V1DJRsjhqjOxrRCA0vYfCDmt1jVpsr/OPPQ0tVHTMpnTSSx448LrEyYy0MOjQ2wJLtq2pScj5l0dK/ZIofyg1Pe50jwP2S8nD5rKtrfz9S/6ST/kcpiqmrad7RPVKTW52y08MOz0vxyZ7o46djw7ER87HbQ21r8q0R531EE0MeUKRsLZ3YIpI5NkZsh1Mfua9aj521Ap8pZMqJdEAEsTnnwWSOHek7l/slac+spxVXYVNTyMlmfURSfk3B+CNmLE8kHvdY18ammimbbdb78f8ELOarrO3NHgpY3ljZtgBkAEjSDie4/MI3OJdBLlMdsKKOWlj7IfA9+yXxPiIvija62ka9PGo2Wz/wDt5M/hVHoK8yr+fKH+BN6Sm0xEW/DP8impMq5QGVazBSRuk2OIOiM1mNYPBeHW0k7nGvorz3unXbTyrjIK6ODLlYZpGRh9PEWl5DWnDa9idC7N5u08izxt7bdo+yJcNXfL4eVfbqLxbOQL4jXfL4eVfbqLxbOQL1vSfLhpT0b0RF1LCIiAiIg+V/C38ro/3ftKMVbfCxktxfTT/MZ3rjtNN7gniP1KqbW0ej40OZcWLHxPo/RVRpQ0tpYwbiOMEbYa0H0L2WnY4guYxxGouaCRyEjQt3ZVJwtvMnZNJwtvMs7S7M1LArW2mYG4AxoZ5IAw6dejUt+z0vC2cy92Wl4XGlpM1LUxoaAAAANAA0ADiCj9r4sWPYo8evFhbivy2upuyU3C40xU3C403L0yjmJuLFhGK1sVhiw7l9xZ3W74vwqNLQcKiROaEKooo5LGSNjyNWJodbnC2CMWw2GHVaww23LKTgg4VEmxQ8JiQvSg09DHGSY42MJ14WgX5ljNk2F7w98UbnjU4tBdzqw2GLhMXOmwRcJi503R8NrIksTXtLXtDmnWCLgjkK8ggbG0NY0NaNQaLAeZTOxo+ERc6dix8Ii50TeL3cpnb4B/G0ux+BX5NUfvs9RcvnJRbIx+BzXBui423HQGjdJXefBnm9JR0zxKC1z3NdY6wAwD2rowujyPXTetVu/Ob+Q+lyupaVjnMc5jXOYSWOIBc0kWJadrQquqpizKJLtAOjTqsSSDyWK6LsMb9FzrxsW+Z4M9UCWkje5j3Ma57LljiAXNJ0HCdq+hJaVjnMe5jS9l8DiLubcWNjtXCndhDfYuknYX+bF0lnuqrK/JcNQAJ4Y5QNQe0OtyX1LZTUrImhkbGsYNTWgBo8wU/sH/ADI+knYB8uPpBN7WECmpGRNwxsaxtybNFhiJuTYbZKi5QyFTVBBnp4ZXDQC9gc625c6bK47APlx9IJ2vPlM6QS8xNxApaRkTQyJjGMGprAGtHmCxqqOOUNEsbXhpDm4gDZ41OF9RCsO17vKZ0gna526zpBN+oirQ6ijMglMbTK1pYH278MJuWg7l1YdrnbrekE7XP/Z5wo3EGppmStLJGNew62uAc0+YqLk7IVNTEmCniiJ1ljQCeK+uyt+1z/2ecJ2uf+zzhTebWFfJRRukZI6NpkYCGPI79odrAO1dH0UZkbIY2mVoLWvI79rTrAO0FP7Xv4ucLzte/i5wl5FRlHINNUlpnp4pS3Q0vaCQNy+4pjxZvmUvsB+4OcLw5NeQ7UABckkJMzI+e13y+HlX26i8WzkC+MzULn17LDQ27if2Rouvs1F4tnIF7npflw1p6N6Ii6lhERAREQYyxBwLXAOadBBFwRuEFUVTmRSO8GCJp4mAj6VfoostFUx0ly5zAp97i6DVDbm1QxyPZKym73yrNOkNI0ecrtFpko43G7o2E7paCechMsLRi1R3ly/c9kzyKXpfenc1kw/Mpul966hlFGL2jYL67NA+pau1MG8RdBvsUZYW1quXOdy2Td7pukPanclk0/o6fpD2rpWZNibqijHIxo+pajkOn4PB1bPYmWDWq5c93HZO3qn6Q9qdxeTt6g6Q9q6NmR4G6oIRyMaPqWHaGn3iPohMsJ16uXPdxGTt5h6f3p3C5P3mLp/eujZkaAaoIuiD6Qtfc9TbxHzKMsGvVyoDmDk/eI+n968/w+oN4Z0z7V0TMhU4vaCPT+yD6Vr7mqXeGfT7UyQnXr5UP+HdBvA6Z9qf4cUO8/1u9q6Bmb1ML2hZp8/pWvuXpd5HO72pkg9xXyg5NzPpqdwdFCMQ0tLjiwndAJtfjVvsZ3FpZm5TC9oW6eN3tWHczT+Qem/2qcqs4szvLXlHIcdQBsseK2o6nDzhV/cNTb0/rH+1W7M3acfo78rnH61r7mKfyX9Y/wB5VnCpneYUmYnrCs7hqbe5Osd7V53C029y9Y5W7M3IBfvX6f8AMfo5O+WHczDuzdbJ7yro0cI+HhV9w1N5E3WOXncLT+TP1jlcszehG++eSS/rLX3NReXUddJ7yaFHB8PCq7hqfcn6w+xedw0H/sdYfYrhub0YBs+fTt7LISOS5WiqyMI24hNOSC3QZCWnvgNIUaFHB8PCsOZVP5VR1n3LzuLp/LqOs+5XFGe8b5/SVtuo0aOGunTwou4uDfKnrP8AqgzJhOqWp6we6r4C6guLqlxjiJbC02lkGtx8hn1lNCjhWqiiOykjzYjeXbC6qe1pw49laGl22B3husxmh/qx/usP2F2cEDY2hrAGtGgAarLYp9vh8MbQ4c5ocdZ1jPdXnckfKrOmz3V3KJ7fD4LQ4Y5pny6zpM9idypHzqs8Rcyx5dC7lE9vh8FoctkzNmziS3CCQXEm8j7agTtNG4PpXUNFgvUW0REbQkREUgiIgIiICIiAiIgIiICIiAiIgIiICIiAiIgIiICIiAiIgIiICiZU8U7+X1gpaiZU8U7+X1giY6oVH4Dfxtlb2tvqWmiF2Nt+NJUOaodUSGCBxDB4+Yah/ltPlH7+WkOiarFRK+peYac2jBtPN/8ANm64/Rr3Ab+np2xtDWANaBYAbixpKRkTGsjaGtGofWd08a3K7nmbiIiIEREBERAREQEREBERAREQEREBERAREQEREBERAREQEREBERAREQEREBERAREQFEyp4p38vrBS1orabZI3MuW32xrGkHRxoQo4XOmAhhNmjx0g2r6cDeNXtJRsiaGxtDWj6TundKUtK2JgawWaPxc7pW5EzNxERE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44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7942" name="AutoShape 6" descr="data:image/jpeg;base64,/9j/4AAQSkZJRgABAQAAAQABAAD/2wCEAAkGBhIQEBAUEBARExEUGBUUFBUUGBgVEBUQFxUVFhUUFxUXHCYeFxkjGhgUHy8hIycpLCwsFR8xNTAqNSYrLCkBCQoKDgwOGg8PGikkHCQtLCwsKSksLS0sLS0sKy0tLiwpLSwpKSwqLCwpLCksLCwpLCwtLCksKS0sLCwsLCwpLP/AABEIAJMBWAMBIgACEQEDEQH/xAAbAAEAAgMBAQAAAAAAAAAAAAAABAUCAwYBB//EAFEQAAEDAgEECgwJCgYDAQAAAAEAAgMEERIFBiExE0FRU1RhcZGSkxQVFiIyM1KBsbLR0gckNEKhwcLh8CM1Q1VicnOCotMXY3SDs+JFZMMl/8QAGgEBAAMBAQEAAAAAAAAAAAAAAAECAwQFBv/EAC8RAQABAgUDAgQFBQAAAAAAAAABAhEDEhMhUTFBkQQUIjNhsUJScYHBMqHR8PH/2gAMAwEAAhEDEQA/APuKIiAiIgIiICIiAiIgIiICIiAiIgIiICIiAiIgIiICIiAiIgLCaZrGlz3BrRpJJsAN0lZqJlQXid/L6wQSgV6uaoMomlsH37GPgk6dh06iduLj+byaulBRMxYRERAiIgIiICIiAiIgIiICIiAiIgIiICIiAiIgIiICIiAiIgIiICIiAiIgIiICIiAiIgKLlPxTuVvrNUpRcp+Kdyt9ZqJjqhQQB8TQdw+kqDQ1TqN+xyH4sfBcf0J2mk70do/N1arWsqHxbfxtlZVEAeCCPxucYVW8xdYoubo680bhHKT2MdDHn9CTqa471tB3zdR0WI6RWYTFhERECIiAiIgIiICIiAiIgIiICIiAiKpne90r2tLtH7TmgDCzRYDdJRMRdbIqxjJRt87nn6lgYJPKPTeoutklbIqtkcg+cPO55+tYdjv3w9N/tS5klboqpjJB+kb5y8/aWGwHymdKT30uZJXCKoYHDVJHzv8ArkWGwjy4+k/+4lzJK6RUzdGqWPnP1vWGxt32PpO/uJdOnK8RUjSBqnj5/a9YYYx+mj6R99LmnK+RUsLAbhkzTfaFnfaKyGTx+x1bUuZJXCXVR2JYHvmgbfeMA8+hR9hi3yHoRexRNUQjIv15dUbTGNU0Y5BGPqWAZBvkPRi91Rnp5Mv1X90uqG8On8tEAddhEAeXRpWGGn3yLoxe6mpTyZY5dDdQMo1kZjNpGE3b84eW3jVe2WAapoxybGPQ1e9lQ8IHOz2KNSnkyxyl0Pi2/jbK3qDFlGBrQBMyw3XC6y7bQ76znVdSnmGuaOW+op2vBDgDrGnSLHWCNsKHRV5p3COUnYjoY862E6mPPk7jvMVt7cQb6znWmpr6d7SDIw3FtOkWO0RthNSnmFZmme6/Rc5krLTIvyb5A6MDvH3u5o8h22eI7mtWXdBT76OY+xW1aOY8sZtCxRV3dDT76OZ3sXndDT75/S72Jq0fmjyi8LJFW90UHlnou9ixfnLTjXJYbpa63oTVw/zR5LwtEUejr45heKRrxutN1IWiRERAREQEREHN535xdjBsbHASPBI0hpIGgNBINiTt22lwjsuSk3NC8nbJqZblS/ha+V0fJ9pY3XJiVTd73o8CmcOJQe203AW9fN7ydtJf1ezrpveU0OvpGkfQl1nnl2e3p5nzKEcqS/q+LzzTe+sO2U/6vp+sn/uqwuvLpnk9vTzPmUHtjN+r6brJ/wC6hyhN+r6Xpzf3VOuvLpnk0KeZ8ygiun4BSc8v9xeivn4BR88v9xTbpdM0p0KeZ8ygurp9qhox1h9Mi8FbUcDouZ/vqVNVMZbG9jb6sTg2/JcrMOuLjSPoTNJo08z5lD7NqOBUPRd76OranapKEfyE+l6mXS6jPJoU/XzKEKyq4LQdX/2Xorarg1B1X/ZS7pdM8p0Kfr5ctl6okZ+UDWwyDWIrhh4wL6F9M+DbOV9bSEym8sbsBd5TbAtceOxseRfNs8PAPJ9S6/4E/k1R++z1F0YU3h5XrqYiuLOiyrloOe6KIs2YaWiRuJlgSPB1XNjpOpVfx7dpR/tM9ihf+UfyH0uV9UVbI7bJIxlzYY3Nbc7gxHSV5WJi1ZniVTN1d8e3aXqmexe3rvKpeqZ7Fa3Wl1ZGHhhkYJDpDC5okI3Q29yPMstWtW8q7DXb5B1Ufur349vsHVR+6rW68umrUXlWXrt+h6qP3Vjhr+ER9XH7itV4mrUXlWfH+Es6uP3F6ez+FNHJHHf1FZLRV1scTcUsjI26sT3Brb7lymrXyXlCw1/DP6IvcXtq/hn9EfuKRSZUhm8VNFJ+49rjbzFSUnFrjuXlXEVx11h8zYx6GLzY63hr+ZvuqxRRrV8l5V+Ct4a/mb7qxdFWHXWyeaw9AWOW844KMM2dzgZDhY1rXPe47ga0XO1zr2kzhp5TE1sgD5Wl7GPBZIWgkE4XC4tY8ytnxbX3sXl7sFZw6Xn+5YTQVWE4qt7xttdYtPOFZrCXUVXVrnuXlyGT8qvpK+PASGv0PbtHVdfZoZMTQd0L4ZX/AC+HlX2+i8WzkC9r0s3w4aU9G9ERdKwiIgIiIPlfwtfK6Pk+0q/LJ+LVH8OT1CrD4W/ldH+79pVuWT8WqP4cnqFceJ/U+j9J8j9kfNN3xGk/hM9CjT5zSOfK2mpXztidgkeHNY3GNbW4jd5HEouauclKKaki2dmy4I2YNOLHYC3LdR838twUjamGpkbFIyaV5DtBexxxNc3ytCjLvOy0YkZaYiq0W3nbjos3Z2x7FTStY4xzSCJxOh0Tzos4cost1RnE1lbFS4e+ewvxX0AgEhttu4afoVBHk10uS6l2EtdJJLVRA+E0Y8bNG1cA9JQzV7NFLlCxuyeBzd3YY2tZIOQ43lTlhWcauLX+k/t3/jy6yPL7TNVMLcMdM1pfIToxEFxba20ONQBna8NZLJSuZSvIAlL2l4a7wHuj2mnRt7ahUtG+bJtY9oJkqjLKN0gmzG9Fv0qFBDRy07BLlGowlrQ6F0x0OFu82M6dBG5tKIpgqxcTa09r9udv7WdDljOcwTsgZC6WSRmKMNIAL8Vg031CwJLuJWdNVOMQfKzY3YS5zL4sNr3FxrVHK0DK0I3KV1unZdBNHia5p1OBHOLKk22dGHNUzVMz3tZyebeSI65jqqrYJXyudga65bHECQ1rRtairWV8OTIDhDy1z/ycdy5xkdYCNl9Q0X4rlVOauW46WE01U9sMsLnAY+9D4ySWuadR2/oXuXsrxyikqIyXwQVI2R1ja1m9+L62i+taTEzVbs5qKqKcLNFs1t+frf8ARYx5yysliZVUpgbKcMbw9r24zqa6wGElZVWX5TNLFTU2zGHDshLxGA5wxBrbjSbKuzjypFVdjQ08jZZHTRv7w4sEbDdzyRq0LDOF9O1888FYIKqMEPaDokc0aGvjPhblwFEUxwtViVRe1V4jvtfp0jszzvypUMNHscLwHSxOP5QNLpCfEOA+knQukyfPI+MOli2J5vdmIPsL6O+GhcznDWOdTZOmlGC01PJJuM2yTuBdPTVbJW4o3te03GJpu240HSFWrpDXCm+JVvxsoc7/AAD+Npdh8Cnyao/fZ6i4/O7wD+Npdh8Cnyao/fZ6i2wejg9f/VD0/nN/IfS5UXwm5LFVU5MgP6R07RxOMYwnnsr135zfyH0uVfnd+csi/wAWX1AvMpm2LeOJ+0vA7rDMfLBmoIjKbSQh0M19YfD3rieUAHzrh8mgz5ToK5971U9RsY3KaKPBGLeYlbc6JJqSsq6aFpw5U2PYyNTZXOwTnzgm/mV9lqjbDXZCiYLMjMrG8jYgFeIimZmPxRPi3+fslZZWzrkZUGmpKU1M7Wh8l3iOKNp1YnEHTxca2Zu50mpllgngNPVRAOfGXB7Sx1sL2PHhDSOS6pcm5UipMrZSZUyMiM+wyxPkIYxzGtLS0Odo0H0FbMj1LarLU88Dg+CKnbAZG6Y3Suka/CHanWAOpZzRFp27Xv8A7sixknP2esc0U1A57WvLJ3GQNbGMdhhJAxuw98QNWpS587aiSaZlDRioZCcD5XSiJhkGlzGAtNyN1afgwHxE8c8//IuazbyfE11VDUZTqqOdk8jjG2o2CNzHWc2QA2BJGsjiVslGarbp+paHf5uZwNrYdka0sc1zo5I3aXMlabOaSNfLxrnvhSYHQ0QcAWmrhBB0gg4gQRuK1zQybTQxS9i1Dqhr5HOkkc8SEy2GLvgNJ1Hzqn+FSEPgo2u8F1VE02NjYhwOnaVMO0Y0W6IjqgZ9ZKp6V1DJRsjhqjOxrRCA0vYfCDmt1jVpsr/OPPQ0tVHTMpnTSSx448LrEyYy0MOjQ2wJLtq2pScj5l0dK/ZIofyg1Pe50jwP2S8nD5rKtrfz9S/6ST/kcpiqmrad7RPVKTW52y08MOz0vxyZ7o46djw7ER87HbQ21r8q0R531EE0MeUKRsLZ3YIpI5NkZsh1Mfua9aj521Ap8pZMqJdEAEsTnnwWSOHek7l/slac+spxVXYVNTyMlmfURSfk3B+CNmLE8kHvdY18ammimbbdb78f8ELOarrO3NHgpY3ljZtgBkAEjSDie4/MI3OJdBLlMdsKKOWlj7IfA9+yXxPiIvija62ka9PGo2Wz/wDt5M/hVHoK8yr+fKH+BN6Sm0xEW/DP8impMq5QGVazBSRuk2OIOiM1mNYPBeHW0k7nGvorz3unXbTyrjIK6ODLlYZpGRh9PEWl5DWnDa9idC7N5u08izxt7bdo+yJcNXfL4eVfbqLxbOQL4jXfL4eVfbqLxbOQL1vSfLhpT0b0RF1LCIiAiIg+V/C38ro/3ftKMVbfCxktxfTT/MZ3rjtNN7gniP1KqbW0ej40OZcWLHxPo/RVRpQ0tpYwbiOMEbYa0H0L2WnY4guYxxGouaCRyEjQt3ZVJwtvMnZNJwtvMs7S7M1LArW2mYG4AxoZ5IAw6dejUt+z0vC2cy92Wl4XGlpM1LUxoaAAAANAA0ADiCj9r4sWPYo8evFhbivy2upuyU3C40xU3C403L0yjmJuLFhGK1sVhiw7l9xZ3W74vwqNLQcKiROaEKooo5LGSNjyNWJodbnC2CMWw2GHVaww23LKTgg4VEmxQ8JiQvSg09DHGSY42MJ14WgX5ljNk2F7w98UbnjU4tBdzqw2GLhMXOmwRcJi503R8NrIksTXtLXtDmnWCLgjkK8ggbG0NY0NaNQaLAeZTOxo+ERc6dix8Ii50TeL3cpnb4B/G0ux+BX5NUfvs9RcvnJRbIx+BzXBui423HQGjdJXefBnm9JR0zxKC1z3NdY6wAwD2rowujyPXTetVu/Ob+Q+lyupaVjnMc5jXOYSWOIBc0kWJadrQquqpizKJLtAOjTqsSSDyWK6LsMb9FzrxsW+Z4M9UCWkje5j3Ma57LljiAXNJ0HCdq+hJaVjnMe5jS9l8DiLubcWNjtXCndhDfYuknYX+bF0lnuqrK/JcNQAJ4Y5QNQe0OtyX1LZTUrImhkbGsYNTWgBo8wU/sH/ADI+knYB8uPpBN7WECmpGRNwxsaxtybNFhiJuTYbZKi5QyFTVBBnp4ZXDQC9gc625c6bK47APlx9IJ2vPlM6QS8xNxApaRkTQyJjGMGprAGtHmCxqqOOUNEsbXhpDm4gDZ41OF9RCsO17vKZ0gna526zpBN+oirQ6ijMglMbTK1pYH278MJuWg7l1YdrnbrekE7XP/Z5wo3EGppmStLJGNew62uAc0+YqLk7IVNTEmCniiJ1ljQCeK+uyt+1z/2ecJ2uf+zzhTebWFfJRRukZI6NpkYCGPI79odrAO1dH0UZkbIY2mVoLWvI79rTrAO0FP7Xv4ucLzte/i5wl5FRlHINNUlpnp4pS3Q0vaCQNy+4pjxZvmUvsB+4OcLw5NeQ7UABckkJMzI+e13y+HlX26i8WzkC+MzULn17LDQ27if2Rouvs1F4tnIF7npflw1p6N6Ii6lhERAREQYyxBwLXAOadBBFwRuEFUVTmRSO8GCJp4mAj6VfoostFUx0ly5zAp97i6DVDbm1QxyPZKym73yrNOkNI0ecrtFpko43G7o2E7paCechMsLRi1R3ly/c9kzyKXpfenc1kw/Mpul966hlFGL2jYL67NA+pau1MG8RdBvsUZYW1quXOdy2Td7pukPanclk0/o6fpD2rpWZNibqijHIxo+pajkOn4PB1bPYmWDWq5c93HZO3qn6Q9qdxeTt6g6Q9q6NmR4G6oIRyMaPqWHaGn3iPohMsJ16uXPdxGTt5h6f3p3C5P3mLp/eujZkaAaoIuiD6Qtfc9TbxHzKMsGvVyoDmDk/eI+n968/w+oN4Z0z7V0TMhU4vaCPT+yD6Vr7mqXeGfT7UyQnXr5UP+HdBvA6Z9qf4cUO8/1u9q6Bmb1ML2hZp8/pWvuXpd5HO72pkg9xXyg5NzPpqdwdFCMQ0tLjiwndAJtfjVvsZ3FpZm5TC9oW6eN3tWHczT+Qem/2qcqs4szvLXlHIcdQBsseK2o6nDzhV/cNTb0/rH+1W7M3acfo78rnH61r7mKfyX9Y/wB5VnCpneYUmYnrCs7hqbe5Osd7V53C029y9Y5W7M3IBfvX6f8AMfo5O+WHczDuzdbJ7yro0cI+HhV9w1N5E3WOXncLT+TP1jlcszehG++eSS/rLX3NReXUddJ7yaFHB8PCq7hqfcn6w+xedw0H/sdYfYrhub0YBs+fTt7LISOS5WiqyMI24hNOSC3QZCWnvgNIUaFHB8PCsOZVP5VR1n3LzuLp/LqOs+5XFGe8b5/SVtuo0aOGunTwou4uDfKnrP8AqgzJhOqWp6we6r4C6guLqlxjiJbC02lkGtx8hn1lNCjhWqiiOykjzYjeXbC6qe1pw49laGl22B3husxmh/qx/usP2F2cEDY2hrAGtGgAarLYp9vh8MbQ4c5ocdZ1jPdXnckfKrOmz3V3KJ7fD4LQ4Y5pny6zpM9idypHzqs8Rcyx5dC7lE9vh8FoctkzNmziS3CCQXEm8j7agTtNG4PpXUNFgvUW0REbQkREUgiIgIiICIiAiIgIiICIiAiIgIiICIiAiIgIiICIiAiIgIiICiZU8U7+X1gpaiZU8U7+X1giY6oVH4Dfxtlb2tvqWmiF2Nt+NJUOaodUSGCBxDB4+Yah/ltPlH7+WkOiarFRK+peYac2jBtPN/8ANm64/Rr3Ab+np2xtDWANaBYAbixpKRkTGsjaGtGofWd08a3K7nmbiIiIEREBERAREQEREBERAREQEREBERAREQEREBERAREQEREBERAREQEREBERAREQFEyp4p38vrBS1orabZI3MuW32xrGkHRxoQo4XOmAhhNmjx0g2r6cDeNXtJRsiaGxtDWj6TundKUtK2JgawWaPxc7pW5EzNxERE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07504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323528" y="908720"/>
            <a:ext cx="867645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3"/>
              </a:buBlip>
              <a:defRPr/>
            </a:pP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Position : The valued-added NVR for advanced surveillance  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3"/>
              </a:buBlip>
              <a:defRPr/>
            </a:pP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Target: Management demand up to </a:t>
            </a: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150 </a:t>
            </a: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channels 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3"/>
              </a:buBlip>
              <a:defRPr/>
            </a:pP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Key Values: 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ü"/>
            </a:pPr>
            <a:r>
              <a:rPr lang="en-US" altLang="zh-TW" kern="0" dirty="0" smtClean="0"/>
              <a:t>Server-storage hybrid design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ü"/>
            </a:pPr>
            <a:r>
              <a:rPr lang="en-US" altLang="zh-TW" kern="0" dirty="0" smtClean="0"/>
              <a:t>Pre-loaded Milestone </a:t>
            </a:r>
            <a:r>
              <a:rPr lang="en-US" altLang="zh-TW" kern="0" dirty="0" err="1" smtClean="0"/>
              <a:t>XProtect</a:t>
            </a:r>
            <a:r>
              <a:rPr lang="en-US" altLang="zh-TW" kern="0" dirty="0" smtClean="0"/>
              <a:t> VMS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ü"/>
            </a:pPr>
            <a:r>
              <a:rPr lang="en-US" altLang="zh-TW" kern="0" dirty="0" smtClean="0"/>
              <a:t>Built-in RAID function for data protection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ü"/>
            </a:pPr>
            <a:r>
              <a:rPr lang="en-US" altLang="zh-TW" kern="0" dirty="0" smtClean="0"/>
              <a:t>Virtual </a:t>
            </a:r>
            <a:r>
              <a:rPr lang="en-US" altLang="zh-TW" kern="0" dirty="0" err="1" smtClean="0"/>
              <a:t>PCIe</a:t>
            </a:r>
            <a:r>
              <a:rPr lang="en-US" altLang="zh-TW" kern="0" dirty="0" smtClean="0"/>
              <a:t> channel for RAID F/W and server OS seamless integration 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ü"/>
            </a:pPr>
            <a:r>
              <a:rPr lang="en-US" altLang="zh-TW" kern="0" dirty="0" err="1" smtClean="0"/>
              <a:t>Cableless</a:t>
            </a:r>
            <a:r>
              <a:rPr lang="en-US" altLang="zh-TW" kern="0" dirty="0" smtClean="0"/>
              <a:t> design with hot swappable redundant component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ü"/>
            </a:pPr>
            <a:r>
              <a:rPr lang="en-US" altLang="zh-TW" kern="0" dirty="0" smtClean="0"/>
              <a:t>Built-in SAS expansion for JBODs with up to 316 HDDs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ü"/>
            </a:pPr>
            <a:r>
              <a:rPr lang="en-US" altLang="zh-TW" kern="0" dirty="0" smtClean="0"/>
              <a:t>High drives expansion capability provides outstanding scalability and flexibility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ü"/>
            </a:pPr>
            <a:r>
              <a:rPr lang="en-US" altLang="zh-TW" kern="0" dirty="0" smtClean="0"/>
              <a:t>Built-in user-friendly GUI – </a:t>
            </a:r>
            <a:r>
              <a:rPr lang="en-US" altLang="zh-TW" kern="0" dirty="0" err="1" smtClean="0"/>
              <a:t>EonOneLite</a:t>
            </a:r>
            <a:r>
              <a:rPr lang="en-US" altLang="zh-TW" kern="0" dirty="0" smtClean="0"/>
              <a:t> for viewing  the status and event notifications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ü"/>
            </a:pPr>
            <a:r>
              <a:rPr lang="en-US" altLang="zh-TW" kern="0" dirty="0" smtClean="0"/>
              <a:t>Intuitive set-up page for hassle-free installation</a:t>
            </a:r>
            <a:endParaRPr lang="en-US" altLang="zh-TW" b="0" kern="0" dirty="0" smtClean="0">
              <a:solidFill>
                <a:srgbClr val="000000"/>
              </a:solidFill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00005C"/>
              </a:buClr>
              <a:buSzPct val="68000"/>
            </a:pPr>
            <a:endParaRPr lang="en-US" altLang="zh-TW" b="0" kern="0" dirty="0" smtClean="0">
              <a:solidFill>
                <a:srgbClr val="000000"/>
              </a:solidFill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00005C"/>
              </a:buClr>
              <a:buSzPct val="68000"/>
            </a:pPr>
            <a:endParaRPr lang="en-US" altLang="zh-TW" b="0" kern="0" dirty="0" smtClean="0">
              <a:solidFill>
                <a:srgbClr val="000000"/>
              </a:solidFill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00005C"/>
              </a:buClr>
              <a:buSzPct val="68000"/>
            </a:pPr>
            <a:endParaRPr lang="en-US" altLang="zh-TW" b="0" kern="0" dirty="0" smtClean="0">
              <a:solidFill>
                <a:srgbClr val="000000"/>
              </a:solidFill>
              <a:latin typeface="+mn-lt"/>
              <a:ea typeface="新細明體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496944" cy="633413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562074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latin typeface="+mn-lt"/>
                <a:ea typeface="굴림" pitchFamily="50" charset="-127"/>
                <a:cs typeface="Arial" pitchFamily="34" charset="0"/>
              </a:rPr>
              <a:t>Unique Selling Points</a:t>
            </a:r>
            <a:endParaRPr lang="zh-TW" altLang="en-US" sz="3200" dirty="0">
              <a:latin typeface="+mn-lt"/>
            </a:endParaRPr>
          </a:p>
        </p:txBody>
      </p:sp>
      <p:pic>
        <p:nvPicPr>
          <p:cNvPr id="61" name="Picture 19" descr="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517" y="2012776"/>
            <a:ext cx="59817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9" name="Group 25"/>
          <p:cNvGrpSpPr>
            <a:grpSpLocks/>
          </p:cNvGrpSpPr>
          <p:nvPr/>
        </p:nvGrpSpPr>
        <p:grpSpPr bwMode="auto">
          <a:xfrm>
            <a:off x="3592017" y="4112096"/>
            <a:ext cx="2204119" cy="2773288"/>
            <a:chOff x="3000" y="2643"/>
            <a:chExt cx="1411" cy="1914"/>
          </a:xfrm>
          <a:effectLst/>
        </p:grpSpPr>
        <p:sp>
          <p:nvSpPr>
            <p:cNvPr id="74" name="AutoShape 16"/>
            <p:cNvSpPr>
              <a:spLocks noChangeArrowheads="1"/>
            </p:cNvSpPr>
            <p:nvPr/>
          </p:nvSpPr>
          <p:spPr bwMode="auto">
            <a:xfrm>
              <a:off x="3000" y="2643"/>
              <a:ext cx="1411" cy="1411"/>
            </a:xfrm>
            <a:custGeom>
              <a:avLst/>
              <a:gdLst>
                <a:gd name="G0" fmla="+- 1287 0 0"/>
                <a:gd name="G1" fmla="+- 21600 0 1287"/>
                <a:gd name="G2" fmla="+- 21600 0 1287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287" y="10800"/>
                  </a:moveTo>
                  <a:cubicBezTo>
                    <a:pt x="1287" y="16054"/>
                    <a:pt x="5546" y="20313"/>
                    <a:pt x="10800" y="20313"/>
                  </a:cubicBezTo>
                  <a:cubicBezTo>
                    <a:pt x="16054" y="20313"/>
                    <a:pt x="20313" y="16054"/>
                    <a:pt x="20313" y="10800"/>
                  </a:cubicBezTo>
                  <a:cubicBezTo>
                    <a:pt x="20313" y="5546"/>
                    <a:pt x="16054" y="1287"/>
                    <a:pt x="10800" y="1287"/>
                  </a:cubicBezTo>
                  <a:cubicBezTo>
                    <a:pt x="5546" y="1287"/>
                    <a:pt x="1287" y="5546"/>
                    <a:pt x="1287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50999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pic>
          <p:nvPicPr>
            <p:cNvPr id="75" name="Picture 22" descr="024"/>
            <p:cNvPicPr>
              <a:picLocks noChangeAspect="1" noChangeArrowheads="1"/>
            </p:cNvPicPr>
            <p:nvPr/>
          </p:nvPicPr>
          <p:blipFill>
            <a:blip r:embed="rId4" cstate="print"/>
            <a:srcRect b="-6963"/>
            <a:stretch>
              <a:fillRect/>
            </a:stretch>
          </p:blipFill>
          <p:spPr bwMode="auto">
            <a:xfrm>
              <a:off x="3091" y="2766"/>
              <a:ext cx="1228" cy="1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6" name="Group 23"/>
          <p:cNvGrpSpPr>
            <a:grpSpLocks/>
          </p:cNvGrpSpPr>
          <p:nvPr/>
        </p:nvGrpSpPr>
        <p:grpSpPr bwMode="auto">
          <a:xfrm>
            <a:off x="3419872" y="980728"/>
            <a:ext cx="2232248" cy="2923407"/>
            <a:chOff x="2992" y="941"/>
            <a:chExt cx="1000" cy="1524"/>
          </a:xfrm>
          <a:effectLst/>
        </p:grpSpPr>
        <p:pic>
          <p:nvPicPr>
            <p:cNvPr id="77" name="Picture 18" descr="024"/>
            <p:cNvPicPr>
              <a:picLocks noChangeAspect="1" noChangeArrowheads="1"/>
            </p:cNvPicPr>
            <p:nvPr/>
          </p:nvPicPr>
          <p:blipFill>
            <a:blip r:embed="rId5" cstate="print"/>
            <a:srcRect b="8200"/>
            <a:stretch>
              <a:fillRect/>
            </a:stretch>
          </p:blipFill>
          <p:spPr bwMode="auto">
            <a:xfrm>
              <a:off x="3046" y="996"/>
              <a:ext cx="914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AutoShape 14"/>
            <p:cNvSpPr>
              <a:spLocks noChangeArrowheads="1"/>
            </p:cNvSpPr>
            <p:nvPr/>
          </p:nvSpPr>
          <p:spPr bwMode="auto">
            <a:xfrm>
              <a:off x="2992" y="941"/>
              <a:ext cx="1000" cy="1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4 w 21600"/>
                <a:gd name="T25" fmla="*/ 3154 h 21600"/>
                <a:gd name="T26" fmla="*/ 18446 w 21600"/>
                <a:gd name="T27" fmla="*/ 1844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95" y="10800"/>
                  </a:moveTo>
                  <a:cubicBezTo>
                    <a:pt x="795" y="16326"/>
                    <a:pt x="5274" y="20805"/>
                    <a:pt x="10800" y="20805"/>
                  </a:cubicBezTo>
                  <a:cubicBezTo>
                    <a:pt x="16326" y="20805"/>
                    <a:pt x="20805" y="16326"/>
                    <a:pt x="20805" y="10800"/>
                  </a:cubicBezTo>
                  <a:cubicBezTo>
                    <a:pt x="20805" y="5274"/>
                    <a:pt x="16326" y="795"/>
                    <a:pt x="10800" y="795"/>
                  </a:cubicBezTo>
                  <a:cubicBezTo>
                    <a:pt x="5274" y="795"/>
                    <a:pt x="795" y="5274"/>
                    <a:pt x="795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CC">
                    <a:alpha val="51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9" name="Group 26"/>
          <p:cNvGrpSpPr>
            <a:grpSpLocks/>
          </p:cNvGrpSpPr>
          <p:nvPr/>
        </p:nvGrpSpPr>
        <p:grpSpPr bwMode="auto">
          <a:xfrm>
            <a:off x="899592" y="2996952"/>
            <a:ext cx="2286025" cy="3342409"/>
            <a:chOff x="1517" y="2077"/>
            <a:chExt cx="1219" cy="1922"/>
          </a:xfrm>
          <a:effectLst/>
        </p:grpSpPr>
        <p:sp>
          <p:nvSpPr>
            <p:cNvPr id="80" name="AutoShape 13"/>
            <p:cNvSpPr>
              <a:spLocks noChangeArrowheads="1"/>
            </p:cNvSpPr>
            <p:nvPr/>
          </p:nvSpPr>
          <p:spPr bwMode="auto">
            <a:xfrm>
              <a:off x="1517" y="2077"/>
              <a:ext cx="1219" cy="1219"/>
            </a:xfrm>
            <a:custGeom>
              <a:avLst/>
              <a:gdLst>
                <a:gd name="G0" fmla="+- 1287 0 0"/>
                <a:gd name="G1" fmla="+- 21600 0 1287"/>
                <a:gd name="G2" fmla="+- 21600 0 1287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287" y="10800"/>
                  </a:moveTo>
                  <a:cubicBezTo>
                    <a:pt x="1287" y="16054"/>
                    <a:pt x="5546" y="20313"/>
                    <a:pt x="10800" y="20313"/>
                  </a:cubicBezTo>
                  <a:cubicBezTo>
                    <a:pt x="16054" y="20313"/>
                    <a:pt x="20313" y="16054"/>
                    <a:pt x="20313" y="10800"/>
                  </a:cubicBezTo>
                  <a:cubicBezTo>
                    <a:pt x="20313" y="5546"/>
                    <a:pt x="16054" y="1287"/>
                    <a:pt x="10800" y="1287"/>
                  </a:cubicBezTo>
                  <a:cubicBezTo>
                    <a:pt x="5546" y="1287"/>
                    <a:pt x="1287" y="5546"/>
                    <a:pt x="1287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41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gradFill>
                  <a:gsLst>
                    <a:gs pos="0">
                      <a:srgbClr val="104550"/>
                    </a:gs>
                    <a:gs pos="100000">
                      <a:srgbClr val="2B816D"/>
                    </a:gs>
                  </a:gsLst>
                  <a:lin ang="5400000" scaled="1"/>
                </a:gradFill>
                <a:ea typeface="굴림" pitchFamily="50" charset="-127"/>
              </a:endParaRPr>
            </a:p>
          </p:txBody>
        </p:sp>
        <p:pic>
          <p:nvPicPr>
            <p:cNvPr id="81" name="Picture 21" descr="0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08" y="2173"/>
              <a:ext cx="1052" cy="1826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82" name="Group 31"/>
          <p:cNvGrpSpPr>
            <a:grpSpLocks/>
          </p:cNvGrpSpPr>
          <p:nvPr/>
        </p:nvGrpSpPr>
        <p:grpSpPr bwMode="auto">
          <a:xfrm>
            <a:off x="6024067" y="1988840"/>
            <a:ext cx="2220341" cy="3234509"/>
            <a:chOff x="4524" y="1480"/>
            <a:chExt cx="1163" cy="1816"/>
          </a:xfrm>
          <a:effectLst/>
        </p:grpSpPr>
        <p:sp>
          <p:nvSpPr>
            <p:cNvPr id="83" name="AutoShape 15"/>
            <p:cNvSpPr>
              <a:spLocks noChangeArrowheads="1"/>
            </p:cNvSpPr>
            <p:nvPr/>
          </p:nvSpPr>
          <p:spPr bwMode="auto">
            <a:xfrm>
              <a:off x="4524" y="1480"/>
              <a:ext cx="1163" cy="11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7 w 21600"/>
                <a:gd name="T25" fmla="*/ 3157 h 21600"/>
                <a:gd name="T26" fmla="*/ 18443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287" y="10800"/>
                  </a:moveTo>
                  <a:cubicBezTo>
                    <a:pt x="1287" y="16054"/>
                    <a:pt x="5546" y="20313"/>
                    <a:pt x="10800" y="20313"/>
                  </a:cubicBezTo>
                  <a:cubicBezTo>
                    <a:pt x="16054" y="20313"/>
                    <a:pt x="20313" y="16054"/>
                    <a:pt x="20313" y="10800"/>
                  </a:cubicBezTo>
                  <a:cubicBezTo>
                    <a:pt x="20313" y="5546"/>
                    <a:pt x="16054" y="1287"/>
                    <a:pt x="10800" y="1287"/>
                  </a:cubicBezTo>
                  <a:cubicBezTo>
                    <a:pt x="5546" y="1287"/>
                    <a:pt x="1287" y="5546"/>
                    <a:pt x="1287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CC">
                    <a:alpha val="4900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84" name="Picture 30" descr="107"/>
            <p:cNvPicPr>
              <a:picLocks noChangeAspect="1" noChangeArrowheads="1"/>
            </p:cNvPicPr>
            <p:nvPr/>
          </p:nvPicPr>
          <p:blipFill>
            <a:blip r:embed="rId7" cstate="print"/>
            <a:srcRect b="-117"/>
            <a:stretch>
              <a:fillRect/>
            </a:stretch>
          </p:blipFill>
          <p:spPr bwMode="auto">
            <a:xfrm>
              <a:off x="4621" y="1566"/>
              <a:ext cx="990" cy="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" name="TextBox 22"/>
          <p:cNvSpPr txBox="1"/>
          <p:nvPr/>
        </p:nvSpPr>
        <p:spPr>
          <a:xfrm>
            <a:off x="3419872" y="1412776"/>
            <a:ext cx="2232248" cy="10156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굴림" pitchFamily="50" charset="-127"/>
              </a:rPr>
              <a:t>Server-storage Hybrid Design with RAID Protection </a:t>
            </a:r>
            <a:endParaRPr lang="ko-KR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굴림" pitchFamily="50" charset="-127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259632" y="3237944"/>
            <a:ext cx="1594920" cy="163121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굴림" pitchFamily="50" charset="-127"/>
              </a:rPr>
              <a:t>Storage Extension</a:t>
            </a:r>
          </a:p>
          <a:p>
            <a:pPr algn="ctr">
              <a:defRPr/>
            </a:pPr>
            <a:r>
              <a:rPr lang="en-US" altLang="ko-K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굴림" pitchFamily="50" charset="-127"/>
              </a:rPr>
              <a:t>For Long Hour Recording</a:t>
            </a:r>
          </a:p>
        </p:txBody>
      </p:sp>
      <p:sp>
        <p:nvSpPr>
          <p:cNvPr id="87" name="TextBox 26"/>
          <p:cNvSpPr txBox="1"/>
          <p:nvPr/>
        </p:nvSpPr>
        <p:spPr>
          <a:xfrm>
            <a:off x="6228184" y="2564904"/>
            <a:ext cx="1944216" cy="10156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굴림" pitchFamily="50" charset="-127"/>
              </a:rPr>
              <a:t>Quick Set-up &amp; </a:t>
            </a:r>
          </a:p>
          <a:p>
            <a:pPr algn="ctr">
              <a:defRPr/>
            </a:pPr>
            <a:r>
              <a:rPr lang="en-US" altLang="ko-K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굴림" pitchFamily="50" charset="-127"/>
              </a:rPr>
              <a:t>User-Friendly GUI</a:t>
            </a:r>
          </a:p>
        </p:txBody>
      </p:sp>
      <p:sp>
        <p:nvSpPr>
          <p:cNvPr id="88" name="TextBox 25"/>
          <p:cNvSpPr txBox="1"/>
          <p:nvPr/>
        </p:nvSpPr>
        <p:spPr>
          <a:xfrm>
            <a:off x="3871942" y="4553833"/>
            <a:ext cx="1708170" cy="13234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굴림" pitchFamily="50" charset="-127"/>
              </a:rPr>
              <a:t>Powerful Pre-loaded Milestone </a:t>
            </a:r>
            <a:r>
              <a:rPr lang="en-US" altLang="ko-KR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굴림" pitchFamily="50" charset="-127"/>
              </a:rPr>
              <a:t>XProtect</a:t>
            </a:r>
            <a:r>
              <a:rPr lang="en-US" altLang="ko-K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굴림" pitchFamily="50" charset="-127"/>
              </a:rPr>
              <a:t> VMS </a:t>
            </a:r>
            <a:endParaRPr lang="ko-KR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latin typeface="+mn-lt"/>
                <a:ea typeface="굴림" pitchFamily="50" charset="-127"/>
                <a:cs typeface="Arial" pitchFamily="34" charset="0"/>
              </a:rPr>
              <a:t>Ask Surveon</a:t>
            </a:r>
            <a:endParaRPr lang="zh-TW" altLang="en-US" sz="3200" dirty="0">
              <a:latin typeface="+mn-lt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79512" y="2465601"/>
            <a:ext cx="87849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CA" altLang="zh-TW" sz="4000" b="1" dirty="0" smtClean="0">
                <a:solidFill>
                  <a:schemeClr val="accent3"/>
                </a:solidFill>
                <a:effectLst/>
                <a:ea typeface="굴림" pitchFamily="50" charset="-127"/>
                <a:cs typeface="Arial" pitchFamily="34" charset="0"/>
                <a:hlinkClick r:id="rId3"/>
              </a:rPr>
              <a:t>www.surveon.com</a:t>
            </a:r>
            <a:r>
              <a:rPr lang="en-CA" altLang="zh-TW" sz="4000" b="1" dirty="0" smtClean="0">
                <a:solidFill>
                  <a:schemeClr val="accent3"/>
                </a:solidFill>
                <a:effectLst/>
                <a:ea typeface="굴림" pitchFamily="50" charset="-127"/>
                <a:cs typeface="Arial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n-CA" altLang="zh-TW" sz="4000" b="1" dirty="0" smtClean="0">
                <a:solidFill>
                  <a:schemeClr val="accent3"/>
                </a:solidFill>
                <a:effectLst/>
                <a:ea typeface="굴림" pitchFamily="50" charset="-127"/>
                <a:cs typeface="Arial" pitchFamily="34" charset="0"/>
              </a:rPr>
              <a:t>sales@surveon.com</a:t>
            </a:r>
            <a:endParaRPr lang="en-US" altLang="zh-TW" sz="4000" b="1" dirty="0" smtClean="0">
              <a:solidFill>
                <a:schemeClr val="accent3"/>
              </a:solidFill>
              <a:effectLst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2780928"/>
            <a:ext cx="9143999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en-US" sz="63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US" altLang="en-US" sz="63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824" y="274638"/>
            <a:ext cx="6501408" cy="562074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latin typeface="+mn-lt"/>
                <a:ea typeface="굴림" pitchFamily="50" charset="-127"/>
                <a:cs typeface="Arial" pitchFamily="34" charset="0"/>
              </a:rPr>
              <a:t>End-to-End Surveillance Solution</a:t>
            </a:r>
            <a:endParaRPr lang="zh-TW" altLang="en-US" sz="3200" dirty="0">
              <a:latin typeface="+mn-lt"/>
              <a:cs typeface="Arial" pitchFamily="34" charset="0"/>
            </a:endParaRPr>
          </a:p>
        </p:txBody>
      </p:sp>
      <p:cxnSp>
        <p:nvCxnSpPr>
          <p:cNvPr id="4" name="肘形接點 3"/>
          <p:cNvCxnSpPr/>
          <p:nvPr/>
        </p:nvCxnSpPr>
        <p:spPr>
          <a:xfrm>
            <a:off x="1547664" y="1700808"/>
            <a:ext cx="2952328" cy="1800200"/>
          </a:xfrm>
          <a:prstGeom prst="bentConnector3">
            <a:avLst>
              <a:gd name="adj1" fmla="val 50000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6" descr="http://www.surveon.com/images/VMS_web/A-sub-2.jpg"/>
          <p:cNvPicPr>
            <a:picLocks noChangeAspect="1" noChangeArrowheads="1"/>
          </p:cNvPicPr>
          <p:nvPr/>
        </p:nvPicPr>
        <p:blipFill>
          <a:blip r:embed="rId2" cstate="print"/>
          <a:srcRect l="31943" t="46666" r="33984" b="9779"/>
          <a:stretch>
            <a:fillRect/>
          </a:stretch>
        </p:blipFill>
        <p:spPr bwMode="auto">
          <a:xfrm>
            <a:off x="6588224" y="3501008"/>
            <a:ext cx="864096" cy="756084"/>
          </a:xfrm>
          <a:prstGeom prst="rect">
            <a:avLst/>
          </a:prstGeom>
          <a:noFill/>
        </p:spPr>
      </p:pic>
      <p:pic>
        <p:nvPicPr>
          <p:cNvPr id="6" name="Picture 14" descr="http://www.surveon.com/images/VMS_web/s-main-product.jpg"/>
          <p:cNvPicPr>
            <a:picLocks noChangeAspect="1" noChangeArrowheads="1"/>
          </p:cNvPicPr>
          <p:nvPr/>
        </p:nvPicPr>
        <p:blipFill>
          <a:blip r:embed="rId3" cstate="print"/>
          <a:srcRect l="8177" r="26410"/>
          <a:stretch>
            <a:fillRect/>
          </a:stretch>
        </p:blipFill>
        <p:spPr bwMode="auto">
          <a:xfrm>
            <a:off x="6588224" y="2708920"/>
            <a:ext cx="886252" cy="720080"/>
          </a:xfrm>
          <a:prstGeom prst="rect">
            <a:avLst/>
          </a:prstGeom>
          <a:noFill/>
        </p:spPr>
      </p:pic>
      <p:pic>
        <p:nvPicPr>
          <p:cNvPr id="8" name="Picture 2" descr="http://www.surveon.com/images/p_product/cam-photo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16832"/>
            <a:ext cx="1231715" cy="936104"/>
          </a:xfrm>
          <a:prstGeom prst="rect">
            <a:avLst/>
          </a:prstGeom>
          <a:noFill/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51520" y="1412776"/>
          <a:ext cx="2304256" cy="136815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04256"/>
              </a:tblGrid>
              <a:tr h="4529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Network</a:t>
                      </a:r>
                      <a:r>
                        <a:rPr lang="en-US" altLang="zh-TW" sz="1400" baseline="0" dirty="0" smtClean="0">
                          <a:latin typeface="+mn-lt"/>
                          <a:cs typeface="Arial" pitchFamily="34" charset="0"/>
                        </a:rPr>
                        <a:t> Camera</a:t>
                      </a:r>
                      <a:endParaRPr lang="zh-TW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151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aseline="0" dirty="0" smtClean="0">
                          <a:latin typeface="+mn-lt"/>
                          <a:cs typeface="Arial" pitchFamily="34" charset="0"/>
                        </a:rPr>
                        <a:t>                ONVIF Cameras</a:t>
                      </a:r>
                      <a:endParaRPr lang="zh-TW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51520" y="3284984"/>
          <a:ext cx="2304256" cy="280831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04256"/>
              </a:tblGrid>
              <a:tr h="4529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Accessories</a:t>
                      </a:r>
                      <a:endParaRPr lang="zh-TW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711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Lens</a:t>
                      </a:r>
                      <a:endParaRPr lang="zh-TW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          Peripheral</a:t>
                      </a:r>
                      <a:endParaRPr lang="zh-TW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     Bracket</a:t>
                      </a:r>
                      <a:endParaRPr lang="zh-TW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3" descr="\\nasshare\surveontech\Marketing\06_materials\FTP_02_Product Brochure\Original\Product matrix\Inside page\Links\2_YB0LJI5G01G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800580" cy="703180"/>
          </a:xfrm>
          <a:prstGeom prst="rect">
            <a:avLst/>
          </a:prstGeom>
          <a:noFill/>
        </p:spPr>
      </p:pic>
      <p:pic>
        <p:nvPicPr>
          <p:cNvPr id="12" name="Picture 7" descr="http://www.surveon.com/images/support/IP-Desktop-v13-d-7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632" y="4581128"/>
            <a:ext cx="651976" cy="708670"/>
          </a:xfrm>
          <a:prstGeom prst="rect">
            <a:avLst/>
          </a:prstGeom>
          <a:noFill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445224"/>
            <a:ext cx="853058" cy="54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接點 13"/>
          <p:cNvCxnSpPr/>
          <p:nvPr/>
        </p:nvCxnSpPr>
        <p:spPr>
          <a:xfrm>
            <a:off x="2483768" y="3501008"/>
            <a:ext cx="504056" cy="0"/>
          </a:xfrm>
          <a:prstGeom prst="line">
            <a:avLst/>
          </a:prstGeom>
          <a:ln w="95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3491880" y="1412776"/>
          <a:ext cx="2304256" cy="136815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04256"/>
              </a:tblGrid>
              <a:tr h="4529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IP</a:t>
                      </a:r>
                      <a:r>
                        <a:rPr lang="en-US" altLang="zh-TW" sz="1400" baseline="0" dirty="0" smtClean="0">
                          <a:latin typeface="+mn-lt"/>
                          <a:cs typeface="Arial" pitchFamily="34" charset="0"/>
                        </a:rPr>
                        <a:t> Video Storage</a:t>
                      </a:r>
                      <a:endParaRPr lang="zh-TW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151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          </a:t>
                      </a:r>
                      <a:r>
                        <a:rPr lang="en-US" altLang="zh-TW" sz="1400" baseline="0" dirty="0" smtClean="0">
                          <a:latin typeface="+mn-lt"/>
                          <a:cs typeface="Arial" pitchFamily="34" charset="0"/>
                        </a:rPr>
                        <a:t>       </a:t>
                      </a:r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Infortrend IP </a:t>
                      </a:r>
                    </a:p>
                    <a:p>
                      <a:pPr algn="ctr"/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           </a:t>
                      </a:r>
                      <a:r>
                        <a:rPr lang="en-US" altLang="zh-TW" sz="140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       Video Storage</a:t>
                      </a:r>
                      <a:endParaRPr lang="zh-TW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7" name="肘形接點 16"/>
          <p:cNvCxnSpPr/>
          <p:nvPr/>
        </p:nvCxnSpPr>
        <p:spPr>
          <a:xfrm flipV="1">
            <a:off x="5220072" y="1700808"/>
            <a:ext cx="1944216" cy="1800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572000" y="3573016"/>
            <a:ext cx="0" cy="50405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4572000" y="2780928"/>
            <a:ext cx="0" cy="72008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2" name="Picture 4" descr="\\nasshare\surveontech\Marketing\06_materials\FTP_04_Product Images\iVS\00_Front_NEW\4U\200dpi\4U_Front_200dp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2060848"/>
            <a:ext cx="887990" cy="432048"/>
          </a:xfrm>
          <a:prstGeom prst="rect">
            <a:avLst/>
          </a:prstGeom>
          <a:noFill/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32139" y="4329100"/>
            <a:ext cx="820181" cy="59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9" descr="http://www.surveon.com/images/VMS_web/V-sub-2.jpg"/>
          <p:cNvPicPr>
            <a:picLocks noChangeAspect="1" noChangeArrowheads="1"/>
          </p:cNvPicPr>
          <p:nvPr/>
        </p:nvPicPr>
        <p:blipFill>
          <a:blip r:embed="rId10" cstate="print"/>
          <a:srcRect t="13629"/>
          <a:stretch>
            <a:fillRect/>
          </a:stretch>
        </p:blipFill>
        <p:spPr bwMode="auto">
          <a:xfrm>
            <a:off x="6631798" y="1966253"/>
            <a:ext cx="845327" cy="526643"/>
          </a:xfrm>
          <a:prstGeom prst="rect">
            <a:avLst/>
          </a:prstGeom>
          <a:noFill/>
        </p:spPr>
      </p:pic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6588224" y="1412776"/>
          <a:ext cx="2304256" cy="36004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04256"/>
              </a:tblGrid>
              <a:tr h="4529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Video</a:t>
                      </a:r>
                      <a:r>
                        <a:rPr lang="en-US" altLang="zh-TW" sz="1400" baseline="0" dirty="0" smtClean="0">
                          <a:latin typeface="+mn-lt"/>
                          <a:cs typeface="Arial" pitchFamily="34" charset="0"/>
                        </a:rPr>
                        <a:t> Management</a:t>
                      </a:r>
                      <a:endParaRPr lang="zh-TW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711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                  Video Manage-          </a:t>
                      </a:r>
                    </a:p>
                    <a:p>
                      <a:pPr algn="ctr"/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                 ment</a:t>
                      </a:r>
                      <a:r>
                        <a:rPr lang="en-US" altLang="zh-TW" sz="140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Software </a:t>
                      </a:r>
                      <a:b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</a:br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  (VMS)</a:t>
                      </a:r>
                      <a:endParaRPr lang="zh-TW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                   Surveon</a:t>
                      </a:r>
                      <a:r>
                        <a:rPr lang="en-US" altLang="zh-TW" sz="1400" baseline="0" dirty="0" smtClean="0">
                          <a:latin typeface="+mn-lt"/>
                          <a:cs typeface="Arial" pitchFamily="34" charset="0"/>
                        </a:rPr>
                        <a:t> Control </a:t>
                      </a:r>
                    </a:p>
                    <a:p>
                      <a:pPr algn="ctr"/>
                      <a:r>
                        <a:rPr lang="en-US" altLang="zh-TW" sz="1400" baseline="0" dirty="0" smtClean="0">
                          <a:latin typeface="+mn-lt"/>
                          <a:cs typeface="Arial" pitchFamily="34" charset="0"/>
                        </a:rPr>
                        <a:t>  Center</a:t>
                      </a:r>
                    </a:p>
                    <a:p>
                      <a:pPr algn="ctr"/>
                      <a:r>
                        <a:rPr lang="en-US" altLang="zh-TW" sz="1400" baseline="0" dirty="0" smtClean="0">
                          <a:latin typeface="+mn-lt"/>
                          <a:cs typeface="Arial" pitchFamily="34" charset="0"/>
                        </a:rPr>
                        <a:t>(CMS)</a:t>
                      </a:r>
                      <a:endParaRPr lang="zh-TW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                   Video</a:t>
                      </a:r>
                      <a:r>
                        <a:rPr lang="en-US" altLang="zh-TW" sz="1400" baseline="0" dirty="0" smtClean="0">
                          <a:latin typeface="+mn-lt"/>
                          <a:cs typeface="Arial" pitchFamily="34" charset="0"/>
                        </a:rPr>
                        <a:t> Analytics</a:t>
                      </a:r>
                      <a:endParaRPr lang="zh-TW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        </a:t>
                      </a:r>
                      <a:r>
                        <a:rPr lang="en-US" altLang="zh-TW" sz="140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zh-TW" sz="1400" dirty="0" err="1" smtClean="0">
                          <a:latin typeface="+mn-lt"/>
                          <a:cs typeface="Arial" pitchFamily="34" charset="0"/>
                        </a:rPr>
                        <a:t>SurveOne</a:t>
                      </a:r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 –</a:t>
                      </a:r>
                    </a:p>
                    <a:p>
                      <a:pPr algn="ctr"/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                    Real-time</a:t>
                      </a:r>
                      <a:r>
                        <a:rPr lang="en-US" altLang="zh-TW" sz="1400" baseline="0" dirty="0" smtClean="0">
                          <a:latin typeface="+mn-lt"/>
                          <a:cs typeface="Arial" pitchFamily="34" charset="0"/>
                        </a:rPr>
                        <a:t> System </a:t>
                      </a:r>
                    </a:p>
                    <a:p>
                      <a:pPr algn="ctr"/>
                      <a:r>
                        <a:rPr lang="en-US" altLang="zh-TW" sz="1400" baseline="0" dirty="0" smtClean="0">
                          <a:latin typeface="+mn-lt"/>
                          <a:cs typeface="Arial" pitchFamily="34" charset="0"/>
                        </a:rPr>
                        <a:t>                  Monitoring Tool</a:t>
                      </a:r>
                      <a:endParaRPr lang="zh-TW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1684" name="Picture 4" descr="http://www.surveon.com/surveon-logo_Colored_rgb_en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3212976"/>
            <a:ext cx="2103823" cy="448817"/>
          </a:xfrm>
          <a:prstGeom prst="rect">
            <a:avLst/>
          </a:prstGeom>
          <a:noFill/>
        </p:spPr>
      </p:pic>
      <p:pic>
        <p:nvPicPr>
          <p:cNvPr id="32" name="Picture 2" descr="http://www.surveon.com/images/p_product/NVR50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4898994"/>
            <a:ext cx="917848" cy="474222"/>
          </a:xfrm>
          <a:prstGeom prst="rect">
            <a:avLst/>
          </a:prstGeom>
          <a:noFill/>
        </p:spPr>
      </p:pic>
      <p:pic>
        <p:nvPicPr>
          <p:cNvPr id="33" name="Picture 12" descr="http://www.surveon.com/images/p_product/NVR300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581128"/>
            <a:ext cx="892298" cy="461021"/>
          </a:xfrm>
          <a:prstGeom prst="rect">
            <a:avLst/>
          </a:prstGeom>
          <a:noFill/>
        </p:spPr>
      </p:pic>
      <p:cxnSp>
        <p:nvCxnSpPr>
          <p:cNvPr id="34" name="直線接點 33"/>
          <p:cNvCxnSpPr/>
          <p:nvPr/>
        </p:nvCxnSpPr>
        <p:spPr>
          <a:xfrm>
            <a:off x="4572000" y="4005064"/>
            <a:ext cx="0" cy="36004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5" name="Picture 17" descr="SMR_EMR_5000_front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563888" y="5445224"/>
            <a:ext cx="504056" cy="67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3419872" y="4149080"/>
          <a:ext cx="2304256" cy="201622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04256"/>
              </a:tblGrid>
              <a:tr h="4529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Network Video Recorder</a:t>
                      </a:r>
                      <a:endParaRPr lang="zh-TW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71146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err="1" smtClean="0">
                          <a:latin typeface="+mn-lt"/>
                          <a:cs typeface="Arial" pitchFamily="34" charset="0"/>
                        </a:rPr>
                        <a:t>Rackmount</a:t>
                      </a:r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 NVR</a:t>
                      </a:r>
                      <a:endParaRPr lang="zh-TW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+mn-lt"/>
                          <a:cs typeface="Arial" pitchFamily="34" charset="0"/>
                        </a:rPr>
                        <a:t>             Tower NVR Series</a:t>
                      </a:r>
                      <a:endParaRPr lang="zh-TW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7" name="矩形 36"/>
          <p:cNvSpPr/>
          <p:nvPr/>
        </p:nvSpPr>
        <p:spPr>
          <a:xfrm>
            <a:off x="3419872" y="4581128"/>
            <a:ext cx="2304256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755576" y="4149080"/>
            <a:ext cx="7848600" cy="372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86816" y="202630"/>
            <a:ext cx="7653536" cy="562074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latin typeface="+mn-lt"/>
                <a:ea typeface="굴림" pitchFamily="50" charset="-127"/>
                <a:cs typeface="Arial" pitchFamily="34" charset="0"/>
              </a:rPr>
              <a:t>Solution Topology with Milestone </a:t>
            </a:r>
            <a:r>
              <a:rPr lang="en-US" altLang="zh-TW" sz="3200" dirty="0" err="1" smtClean="0">
                <a:latin typeface="+mn-lt"/>
                <a:ea typeface="굴림" pitchFamily="50" charset="-127"/>
                <a:cs typeface="Arial" pitchFamily="34" charset="0"/>
              </a:rPr>
              <a:t>XProtect</a:t>
            </a:r>
            <a:endParaRPr lang="zh-TW" altLang="en-US" sz="3200" dirty="0">
              <a:latin typeface="+mn-lt"/>
              <a:cs typeface="Arial" pitchFamily="34" charset="0"/>
            </a:endParaRPr>
          </a:p>
        </p:txBody>
      </p:sp>
      <p:sp>
        <p:nvSpPr>
          <p:cNvPr id="16" name="內容版面配置區 3"/>
          <p:cNvSpPr>
            <a:spLocks noGrp="1"/>
          </p:cNvSpPr>
          <p:nvPr>
            <p:ph idx="1"/>
          </p:nvPr>
        </p:nvSpPr>
        <p:spPr>
          <a:xfrm>
            <a:off x="179512" y="1196752"/>
            <a:ext cx="4464496" cy="4968552"/>
          </a:xfrm>
        </p:spPr>
        <p:txBody>
          <a:bodyPr>
            <a:noAutofit/>
          </a:bodyPr>
          <a:lstStyle/>
          <a:p>
            <a:pPr marL="203200" lvl="1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zh-TW" sz="1800" dirty="0" err="1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Infortrend</a:t>
            </a:r>
            <a:r>
              <a:rPr lang="en-US" altLang="zh-TW" sz="1800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 </a:t>
            </a:r>
            <a:r>
              <a:rPr lang="en-US" altLang="zh-TW" sz="1800" dirty="0" err="1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EonServ</a:t>
            </a:r>
            <a:r>
              <a:rPr lang="en-US" altLang="zh-TW" sz="1800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 5012/5016 NVR with pre-loaded</a:t>
            </a:r>
            <a:r>
              <a:rPr lang="en-US" altLang="zh-TW" sz="1800" dirty="0" smtClean="0">
                <a:solidFill>
                  <a:schemeClr val="tx2"/>
                </a:solidFill>
                <a:ea typeface="굴림" pitchFamily="50" charset="-127"/>
                <a:cs typeface="Arial" pitchFamily="34" charset="0"/>
              </a:rPr>
              <a:t> </a:t>
            </a:r>
            <a:r>
              <a:rPr lang="en-US" altLang="zh-TW" sz="1800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Milestone </a:t>
            </a:r>
            <a:r>
              <a:rPr lang="en-US" altLang="zh-TW" sz="1800" dirty="0" err="1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XProtect</a:t>
            </a:r>
            <a:r>
              <a:rPr lang="en-US" altLang="zh-TW" sz="1800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 VMS </a:t>
            </a:r>
          </a:p>
          <a:p>
            <a:pPr marL="203200" lvl="1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zh-TW" sz="1800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Excellent performance on supporting </a:t>
            </a:r>
            <a:r>
              <a:rPr lang="en-US" altLang="zh-TW" sz="1800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150 CH </a:t>
            </a:r>
            <a:r>
              <a:rPr lang="en-US" altLang="zh-TW" sz="1800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3M cameras  with continuous recording</a:t>
            </a:r>
          </a:p>
          <a:p>
            <a:pPr marL="203200" lvl="1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zh-TW" sz="1800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Easily expand number of retention days with up to 316 drives with high density 4U 60-bay expansion enclosure (maximum capacity of up to 2.5 PB with 8TB HDD)</a:t>
            </a:r>
            <a:endParaRPr lang="en-US" altLang="zh-TW" sz="1800" dirty="0" smtClean="0">
              <a:cs typeface="Arial" pitchFamily="34" charset="0"/>
            </a:endParaRPr>
          </a:p>
          <a:p>
            <a:pPr lvl="1"/>
            <a:endParaRPr lang="zh-TW" altLang="en-US" sz="1800" dirty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5694"/>
            <a:ext cx="4092917" cy="35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360861"/>
            <a:ext cx="7772400" cy="1356171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b="1" dirty="0" smtClean="0">
                <a:solidFill>
                  <a:srgbClr val="0070C0"/>
                </a:solidFill>
                <a:latin typeface="Calibri" pitchFamily="34" charset="0"/>
              </a:rPr>
              <a:t>Product Overview</a:t>
            </a:r>
            <a:endParaRPr lang="zh-TW" altLang="en-US" sz="4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8824" y="116632"/>
            <a:ext cx="4341168" cy="8640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TW" sz="3200" dirty="0" smtClean="0">
                <a:latin typeface="+mn-lt"/>
                <a:cs typeface="Arial" pitchFamily="34" charset="0"/>
              </a:rPr>
              <a:t>Market Position</a:t>
            </a:r>
          </a:p>
        </p:txBody>
      </p:sp>
      <p:sp>
        <p:nvSpPr>
          <p:cNvPr id="5" name="圓角矩形 4"/>
          <p:cNvSpPr/>
          <p:nvPr/>
        </p:nvSpPr>
        <p:spPr bwMode="auto">
          <a:xfrm>
            <a:off x="395536" y="3933056"/>
            <a:ext cx="8208912" cy="1656184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新細明體" pitchFamily="18" charset="-120"/>
              </a:rPr>
              <a:t>Enterprise-level NVR with the Most Ideal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新細明體" pitchFamily="18" charset="-120"/>
              </a:rPr>
              <a:t> Cost/Performance ratio for Advanced</a:t>
            </a:r>
            <a:r>
              <a:rPr kumimoji="1" lang="en-US" altLang="zh-TW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新細明體" pitchFamily="18" charset="-120"/>
              </a:rPr>
              <a:t> Surveillance  </a:t>
            </a:r>
            <a:endParaRPr lang="en-US" altLang="zh-TW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8" name="內容版面配置區 3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2376264"/>
          </a:xfrm>
        </p:spPr>
        <p:txBody>
          <a:bodyPr>
            <a:normAutofit fontScale="92500" lnSpcReduction="10000"/>
          </a:bodyPr>
          <a:lstStyle/>
          <a:p>
            <a:pPr marL="203200" lvl="1" indent="-203200">
              <a:spcBef>
                <a:spcPct val="30000"/>
              </a:spcBef>
              <a:buClr>
                <a:srgbClr val="FF0000"/>
              </a:buClr>
              <a:buSzPct val="60000"/>
              <a:buNone/>
              <a:defRPr/>
            </a:pPr>
            <a:r>
              <a:rPr lang="en-US" altLang="zh-TW" sz="2600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Target User/Scenario</a:t>
            </a:r>
          </a:p>
          <a:p>
            <a:pPr marL="203200" lvl="1" indent="-203200"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zh-TW" sz="2200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Server-storage hybrid design to lower maintenance efforts on project sites</a:t>
            </a:r>
          </a:p>
          <a:p>
            <a:pPr marL="203200" lvl="1" indent="-203200"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zh-TW" sz="2200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Pre-loaded Milestone </a:t>
            </a:r>
            <a:r>
              <a:rPr lang="en-US" altLang="zh-TW" sz="2200" dirty="0" err="1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XProtect</a:t>
            </a:r>
            <a:r>
              <a:rPr lang="en-US" altLang="zh-TW" sz="2200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 VMS  for specific project needs</a:t>
            </a:r>
          </a:p>
          <a:p>
            <a:pPr marL="203200" lvl="1" indent="-203200"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zh-TW" sz="2200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High reliability </a:t>
            </a:r>
            <a:r>
              <a:rPr lang="en-US" altLang="zh-TW" sz="2200" dirty="0" err="1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cableless</a:t>
            </a:r>
            <a:r>
              <a:rPr lang="en-US" altLang="zh-TW" sz="2200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 design for easy maintenance</a:t>
            </a:r>
          </a:p>
          <a:p>
            <a:pPr marL="203200" lvl="1" indent="-203200"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zh-TW" sz="2200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Management demand up to </a:t>
            </a:r>
            <a:r>
              <a:rPr lang="en-US" altLang="zh-TW" sz="2200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150 </a:t>
            </a:r>
            <a:r>
              <a:rPr lang="en-US" altLang="zh-TW" sz="2200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channels</a:t>
            </a:r>
          </a:p>
          <a:p>
            <a:pPr marL="203200" lvl="1" indent="-203200"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zh-TW" sz="2200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Higher storage expansion for extended data retention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0284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latin typeface="+mn-lt"/>
                <a:ea typeface="굴림" pitchFamily="50" charset="-127"/>
                <a:cs typeface="Arial" pitchFamily="34" charset="0"/>
              </a:rPr>
              <a:t>Key Feature</a:t>
            </a:r>
            <a:endParaRPr lang="zh-TW" altLang="en-US" sz="3200" dirty="0">
              <a:latin typeface="+mn-lt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23528" y="932930"/>
            <a:ext cx="8820472" cy="5401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ko-KR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Supports up to </a:t>
            </a:r>
            <a:r>
              <a:rPr lang="en-US" altLang="ko-KR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150-channel </a:t>
            </a:r>
            <a:r>
              <a:rPr lang="en-US" altLang="ko-KR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3MP cameras with continuous recording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ko-KR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Pre-installed Milestone </a:t>
            </a:r>
            <a:r>
              <a:rPr lang="en-US" altLang="ko-KR" b="1" dirty="0" err="1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XProtect</a:t>
            </a:r>
            <a:r>
              <a:rPr lang="en-US" altLang="ko-KR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 VMS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Server-storage hybrid design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Built-in RAID function for data protection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Virtual </a:t>
            </a:r>
            <a:r>
              <a:rPr lang="en-US" altLang="zh-TW" b="1" dirty="0" err="1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PCIe</a:t>
            </a: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 channel for RAID F/W and server OS seamless integration </a:t>
            </a:r>
            <a:endParaRPr lang="en-US" altLang="ko-KR" b="1" dirty="0" smtClean="0">
              <a:solidFill>
                <a:schemeClr val="accent3"/>
              </a:solidFill>
              <a:ea typeface="굴림" pitchFamily="50" charset="-127"/>
              <a:cs typeface="Arial" pitchFamily="34" charset="0"/>
            </a:endParaRP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Font typeface="Wingdings" pitchFamily="2" charset="2"/>
              <a:buBlip>
                <a:blip r:embed="rId2"/>
              </a:buBlip>
              <a:defRPr/>
            </a:pPr>
            <a:r>
              <a:rPr lang="en-US" altLang="zh-TW" b="1" dirty="0" err="1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Cableless</a:t>
            </a: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 design with hot swappable redundant component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Built-in SAS expansion for JBODs with up to 316 HDDs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Built-in user-friendly GUI – </a:t>
            </a:r>
            <a:r>
              <a:rPr lang="en-US" altLang="zh-TW" b="1" dirty="0" err="1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EonOneLite</a:t>
            </a: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 for </a:t>
            </a:r>
            <a:r>
              <a:rPr lang="en-US" altLang="ko-KR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viewing  the status and </a:t>
            </a: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event notifications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Intuitive set-up page for hassle-free installation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Blip>
                <a:blip r:embed="rId2"/>
              </a:buBlip>
              <a:defRPr/>
            </a:pPr>
            <a:r>
              <a:rPr lang="en-US" altLang="zh-TW" b="1" dirty="0" smtClean="0">
                <a:solidFill>
                  <a:schemeClr val="accent3"/>
                </a:solidFill>
                <a:ea typeface="굴림" pitchFamily="50" charset="-127"/>
                <a:cs typeface="Arial" pitchFamily="34" charset="0"/>
              </a:rPr>
              <a:t>Notification mechanism</a:t>
            </a:r>
          </a:p>
          <a:p>
            <a:pPr marL="203200" indent="-203200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60000"/>
              <a:buFont typeface="Wingdings" pitchFamily="2" charset="2"/>
              <a:buBlip>
                <a:blip r:embed="rId2"/>
              </a:buBlip>
              <a:defRPr/>
            </a:pPr>
            <a:endParaRPr lang="en-US" altLang="ko-KR" b="1" dirty="0" smtClean="0">
              <a:solidFill>
                <a:schemeClr val="accent3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67944" y="6381328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err="1" smtClean="0">
                <a:cs typeface="Arial" pitchFamily="34" charset="0"/>
              </a:rPr>
              <a:t>EonServ</a:t>
            </a:r>
            <a:r>
              <a:rPr lang="en-US" altLang="zh-TW" sz="1400" dirty="0" smtClean="0">
                <a:cs typeface="Arial" pitchFamily="34" charset="0"/>
              </a:rPr>
              <a:t> 5012 / 5016 NVR</a:t>
            </a:r>
            <a:endParaRPr lang="zh-TW" altLang="en-US" sz="1400" dirty="0">
              <a:cs typeface="Arial" pitchFamily="34" charset="0"/>
            </a:endParaRPr>
          </a:p>
        </p:txBody>
      </p:sp>
      <p:pic>
        <p:nvPicPr>
          <p:cNvPr id="10" name="圖片 9" descr="CS51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5569495"/>
            <a:ext cx="2302764" cy="720080"/>
          </a:xfrm>
          <a:prstGeom prst="rect">
            <a:avLst/>
          </a:prstGeom>
        </p:spPr>
      </p:pic>
      <p:pic>
        <p:nvPicPr>
          <p:cNvPr id="11" name="圖片 10" descr="CS526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5353471"/>
            <a:ext cx="2304256" cy="950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altLang="ko-KR" sz="3200" dirty="0" err="1" smtClean="0">
                <a:latin typeface="+mn-lt"/>
                <a:ea typeface="굴림" pitchFamily="50" charset="-127"/>
                <a:cs typeface="Arial" pitchFamily="34" charset="0"/>
              </a:rPr>
              <a:t>EonServ</a:t>
            </a:r>
            <a:r>
              <a:rPr lang="en-US" altLang="ko-KR" sz="3200" dirty="0" smtClean="0">
                <a:latin typeface="+mn-lt"/>
                <a:ea typeface="굴림" pitchFamily="50" charset="-127"/>
                <a:cs typeface="Arial" pitchFamily="34" charset="0"/>
              </a:rPr>
              <a:t> 5000 Series Specifications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644008" y="1188690"/>
          <a:ext cx="4320480" cy="4271890"/>
        </p:xfrm>
        <a:graphic>
          <a:graphicData uri="http://schemas.openxmlformats.org/drawingml/2006/table">
            <a:tbl>
              <a:tblPr/>
              <a:tblGrid>
                <a:gridCol w="1200133"/>
                <a:gridCol w="3120347"/>
              </a:tblGrid>
              <a:tr h="19845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PCI-E Gen3 slot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PCI-E 3.0 x 8 slot  x 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84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Support 10Gbe x2 (SFP+&amp;RJ-45) or 1GbE x 4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84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Drive interface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6Gb/s SAS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84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JBOD expansion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6Gb/s SAS wide port x 1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845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Disk support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3.5” 7,200 RPM NL-SAS 6Gb/s HDD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84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3.5” 7,200 RPM SATA 3Gb/s and 6Gb/s  HDD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8455">
                <a:tc rowSpan="6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Max. disk support number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EonServ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 5012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84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312 disks (1 x EonServ 5012 + 5 x 4U 60-bay JBOD)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84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180 disks (1 x EonServ 5012 + 14 x 2U 12-bay JBOD)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84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EonServ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 5016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84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316 disk (1 x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EonServ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 5016 + 5 x 4U 60-bay JBOD)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84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240 disk (1 x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EonServ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 5016+ 14 x 3U 16-bay JBOD)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845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Compatible operation system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Windows Server 2012, 64-bit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84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Windows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7 Professional SP1, 64-bit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細明體_HKSCS-ExtB" pitchFamily="18" charset="-12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53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Installation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OS can be installed in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backend 2.5” SATA system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 drive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細明體_HKSCS-ExtB" pitchFamily="18" charset="-12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84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RAID Functionality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RAID 0, 1, 5, 6, 10, 50, 60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84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PSU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Dual Redundant PSU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84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Enclosure Dimension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細明體_HKSCS-ExtB" pitchFamily="18" charset="-120"/>
                        </a:rPr>
                        <a:t>2U 19-inch rack mount, 3U 19-inch rack mount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23528" y="1193931"/>
          <a:ext cx="4176464" cy="4359758"/>
        </p:xfrm>
        <a:graphic>
          <a:graphicData uri="http://schemas.openxmlformats.org/drawingml/2006/table">
            <a:tbl>
              <a:tblPr/>
              <a:tblGrid>
                <a:gridCol w="928103"/>
                <a:gridCol w="3248361"/>
              </a:tblGrid>
              <a:tr h="2099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Form factor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2U 12-bay / 3U 16-bay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6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Controller architecture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Single controller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63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System drive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Support two 2.5” SATA HDDs 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(Optional for system drive)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．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Install two 2.5” SATA HDDs with RAID1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9998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CPU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Default: Intel Core i3-4330, dual-core 3.5G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9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Upgradable: Intel Xeon E3-1225, quad-core 3.2G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9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                 </a:t>
                      </a:r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  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Intel Xeon E3-1275, quad-core 3.5G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9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DIMM slot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DDR3 slot x 4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99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Memory capacity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Supports up to 32GB (4 x 8GB) with ECC or non ECC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998">
                <a:tc rowSpan="7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Rear I/O ports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RJ-45 Gigabit Ethernet x2 (default), up to 4 x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GbE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port (optional)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99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USB 2.0 x 2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99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USB 3.0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99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VGA x 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99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HDMI x 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99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Mic. In port x1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99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Speaker out port x 1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99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Service port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Service port x 1 (mini USB connector – RS 232 interface)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觀點">
      <a:dk1>
        <a:sysClr val="windowText" lastClr="000000"/>
      </a:dk1>
      <a:lt1>
        <a:sysClr val="window" lastClr="C7EDCC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1040</Words>
  <Application>Microsoft Office PowerPoint</Application>
  <PresentationFormat>如螢幕大小 (4:3)</PresentationFormat>
  <Paragraphs>323</Paragraphs>
  <Slides>34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投影片 1</vt:lpstr>
      <vt:lpstr>Content</vt:lpstr>
      <vt:lpstr>投影片 3</vt:lpstr>
      <vt:lpstr>End-to-End Surveillance Solution</vt:lpstr>
      <vt:lpstr>Solution Topology with Milestone XProtect</vt:lpstr>
      <vt:lpstr>投影片 6</vt:lpstr>
      <vt:lpstr>Market Position</vt:lpstr>
      <vt:lpstr>Key Feature</vt:lpstr>
      <vt:lpstr>EonServ 5000 Series Specifications</vt:lpstr>
      <vt:lpstr>EonServ 5000 Series Front-view</vt:lpstr>
      <vt:lpstr>投影片 11</vt:lpstr>
      <vt:lpstr>投影片 12</vt:lpstr>
      <vt:lpstr>投影片 13</vt:lpstr>
      <vt:lpstr>Feature Highlights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Data Integrity with IDR</vt:lpstr>
      <vt:lpstr>投影片 26</vt:lpstr>
      <vt:lpstr>Easy to Expand Storage</vt:lpstr>
      <vt:lpstr>投影片 28</vt:lpstr>
      <vt:lpstr>投影片 29</vt:lpstr>
      <vt:lpstr>投影片 30</vt:lpstr>
      <vt:lpstr>Summary</vt:lpstr>
      <vt:lpstr>Unique Selling Points</vt:lpstr>
      <vt:lpstr>Ask Surveon</vt:lpstr>
      <vt:lpstr>投影片 34</vt:lpstr>
    </vt:vector>
  </TitlesOfParts>
  <Company>SYNNEX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Nidya.Yu</dc:creator>
  <cp:lastModifiedBy>Nidya.Yu</cp:lastModifiedBy>
  <cp:revision>242</cp:revision>
  <dcterms:created xsi:type="dcterms:W3CDTF">2015-11-04T02:50:23Z</dcterms:created>
  <dcterms:modified xsi:type="dcterms:W3CDTF">2016-01-08T09:07:45Z</dcterms:modified>
</cp:coreProperties>
</file>